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65" r:id="rId2"/>
    <p:sldId id="302" r:id="rId3"/>
    <p:sldId id="290" r:id="rId4"/>
    <p:sldId id="1220" r:id="rId5"/>
    <p:sldId id="303" r:id="rId6"/>
    <p:sldId id="1196" r:id="rId7"/>
    <p:sldId id="1183" r:id="rId8"/>
    <p:sldId id="1206" r:id="rId9"/>
    <p:sldId id="1462" r:id="rId10"/>
    <p:sldId id="1096" r:id="rId11"/>
    <p:sldId id="1478" r:id="rId12"/>
    <p:sldId id="1477" r:id="rId13"/>
    <p:sldId id="1480" r:id="rId14"/>
    <p:sldId id="1479" r:id="rId15"/>
    <p:sldId id="1430" r:id="rId16"/>
    <p:sldId id="1436" r:id="rId17"/>
    <p:sldId id="1433" r:id="rId18"/>
    <p:sldId id="1438" r:id="rId19"/>
    <p:sldId id="291" r:id="rId20"/>
    <p:sldId id="272" r:id="rId21"/>
    <p:sldId id="322" r:id="rId22"/>
    <p:sldId id="323" r:id="rId23"/>
    <p:sldId id="311" r:id="rId24"/>
    <p:sldId id="310" r:id="rId25"/>
    <p:sldId id="320" r:id="rId26"/>
    <p:sldId id="257" r:id="rId27"/>
    <p:sldId id="289" r:id="rId28"/>
    <p:sldId id="293" r:id="rId29"/>
    <p:sldId id="313" r:id="rId30"/>
    <p:sldId id="325" r:id="rId31"/>
    <p:sldId id="312" r:id="rId32"/>
    <p:sldId id="1432" r:id="rId33"/>
    <p:sldId id="1434" r:id="rId34"/>
    <p:sldId id="321" r:id="rId35"/>
    <p:sldId id="1435" r:id="rId36"/>
    <p:sldId id="1447" r:id="rId37"/>
    <p:sldId id="324" r:id="rId38"/>
    <p:sldId id="297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5"/>
    <p:restoredTop sz="95918"/>
  </p:normalViewPr>
  <p:slideViewPr>
    <p:cSldViewPr snapToGrid="0" snapToObjects="1">
      <p:cViewPr varScale="1">
        <p:scale>
          <a:sx n="159" d="100"/>
          <a:sy n="159" d="100"/>
        </p:scale>
        <p:origin x="1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6FF5-7FB6-F541-8DB2-1849BD43E28C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86BD-F9D3-714A-97D3-CE79C6082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1ACF4B6-150B-AB5B-AA9A-11A5A38C64C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BA1EECB-9FC0-C443-AD22-234E0BED1BB7}" type="slidenum">
              <a:rPr lang="en-US" altLang="en-US" sz="1200">
                <a:latin typeface="Times" pitchFamily="1" charset="0"/>
              </a:rPr>
              <a:pPr algn="r"/>
              <a:t>10</a:t>
            </a:fld>
            <a:endParaRPr lang="en-US" altLang="en-US" sz="1200">
              <a:latin typeface="Times" pitchFamily="1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8DBB99B-9787-845D-6B47-4AF007F0AF1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6D78023-EE2E-C074-A5AB-FA79D154C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1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B4B56-9D7C-2398-B865-F79B41710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B316FE37-7AE9-CBAF-466F-AA89FCF4B1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11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2F1FA01E-5D26-15C5-F9F2-216989859F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04BEBD9-8622-298F-E63B-CC0CA4307B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2668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0B3D2-522E-3584-BEA7-BDBBB498A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BE56E589-6516-7088-BB22-A0800667CF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0E2A451-07B9-A56E-C2D2-09665CF03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2B15E1D-9678-4834-75DB-78A033B8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161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BFB1A-B28D-2825-8776-E02EA939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85945AB6-B936-5241-9609-1CA55D440C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341FE087-E9EB-63BC-44D1-DCB96BAA6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193CFE7-EBB8-4E66-9D57-7027C6D82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3767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3C215-F31A-686C-7C5B-1C1918783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6EC5EB84-FFF9-B387-7346-E327245C0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14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7775AEC6-25B1-4A3D-844E-3A7E7ECCA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D8A8223-1F41-0A3A-4CD3-BD6E76837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531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181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247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17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030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18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140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0777D-4044-BE15-3D08-FB699A434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6186C-F6FA-03C0-4088-A9AFE4476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C8CE6-9B09-C35D-9B64-75AB1230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F94A-0DC2-0903-EEC2-FF2EC16A1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1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571A0-814A-5A2C-0A08-C1095401C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FF4DF-E10F-323D-C740-A1847AF4A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03758-79BF-0720-B1FF-81462C2BB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44EA0-9832-864B-0BCF-076B0AE78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8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96872-8C07-F522-3AD2-42B1A5AF4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7E4F9-08CF-2D19-7FDA-8CFD804C1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0DA81-324E-C53A-E353-BDF2259ED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EE49E-1448-5A9A-7E1F-082417F942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56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E4571-2902-4345-9F6E-61D343EE5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3A507-BFD6-2083-D49A-D56A27F2C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56B2A-1162-AED4-1CFD-3F03B9FB7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DFBBA-2F9B-9517-D666-7B7007644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24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EF83-7767-21A8-C01F-60DD94448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DDB7F5-895D-A549-955A-5651D8D03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A7CC6-98C0-D9A6-8E67-33E02E36F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7084-17E6-E352-62EC-B8B2F20B7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8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31A43-154D-59D2-1B4F-A7076025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28A6-7523-184E-2CA0-4A2D73B7B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4CCFC-ED4C-4969-89BC-A793C9BF2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F0E17-C0CB-AA17-371E-A3FB3F90E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68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AC0EF-AB8B-CBAF-A73A-482CE292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02A29-D5B2-4F65-22BE-2B2C69606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3975F-6101-91EC-0A80-CA14B8D24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95A4A-DA11-53D2-C676-D4A0EC713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91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5ACF7-9D62-F778-E46B-50EC608C2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582716-78F1-7A2D-B84B-50CC9AFFC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63085-9288-6928-5661-E0C92B68D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13AE-ABA4-E61A-A3F2-FF3BE4CC7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4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54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4370B-835F-9D32-27A2-A68F34CE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5AD9D-3F13-474C-4A4C-318C22D36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903A0-001F-6259-86AA-5C925E9BD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CD17C-AB69-0CD5-3FCD-1EC52BA74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39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7E9E-9DC1-892C-DC33-BB3BA301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404BC-1282-7AAB-ED04-83C7C698F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69528-C9F9-04F9-EBA1-D1497775B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68EB6-917E-FD1C-BA78-A84960F34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80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A20A5-0A66-5546-A72F-25BF4530E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79148-1081-3E19-64B6-6CB2A7134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7410F8-F389-D330-39E2-4D6BFE050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6F2E5-7969-24B3-99B7-520766B98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A39AF-2AF8-288F-A32B-9CF604920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BBE307-6F0E-7BF6-C0DA-8C3358C2D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7D362-BC6E-DAFB-79B3-B50C4F5B8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1B221-5D4E-3B26-CAA8-2580E4664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99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EC93-6B39-94A1-7BE3-5EA155CC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33EA2-2D89-3FA2-0CEB-AF47DD772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78536-4B12-BE9C-8445-D0B571DD8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E63ED-EE71-0938-4897-1DDFF7A30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19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05431-6C17-8BB4-59B0-030108D6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0E307-2365-AB51-96A9-6F0AD3B2E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9378A-9AC6-CCA9-6D6C-12C11D790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58A6C-FDED-056A-56E1-26F4F246C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55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32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711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33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476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80ED4-F41B-CA27-AC14-92026D87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437B8-467E-92F7-54B9-22CDA1DEA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C34F5-033A-4601-1A61-955CC3CAE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4EC06-617B-BF6B-9550-D6DBDB038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831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35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5344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36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15420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9C1B4-82BE-9E94-CE7B-1B4EC3CB1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B41EB-D792-51DC-C4C1-4D2736CBE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4E1BF3-D4CE-05F8-9FE4-DC1CC9688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E831E-F3BB-F061-FA69-D63ED022D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89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65473-CB69-A5F4-E640-DC126970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629FF-7BAA-181F-FB1A-5841554A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E0914D-A38D-1264-38F4-ADAF54F7E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CF42-F8EE-E574-1261-9719F88F5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1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>
            <a:extLst>
              <a:ext uri="{FF2B5EF4-FFF2-40B4-BE49-F238E27FC236}">
                <a16:creationId xmlns:a16="http://schemas.microsoft.com/office/drawing/2014/main" id="{ABBD039D-5631-A8E8-BB62-F0D3DE68B76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7F3D18C3-44E4-D64C-9C96-A70C13DCE44E}" type="slidenum">
              <a:rPr lang="en-US" altLang="en-US" sz="1200">
                <a:latin typeface="Times" pitchFamily="1" charset="0"/>
              </a:rPr>
              <a:pPr algn="r"/>
              <a:t>4</a:t>
            </a:fld>
            <a:endParaRPr lang="en-US" altLang="en-US" sz="1200">
              <a:latin typeface="Times" pitchFamily="1" charset="0"/>
            </a:endParaRP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F57CD8D8-8D34-30A5-BFB8-1D5F166F11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F4B3639-284D-D629-38E6-50861C93A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1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586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6A33-E997-ED54-355F-61E280A9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167C2-EBF5-8C6E-2C67-94779D829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A166EE-DCCD-D6A3-861F-78B5CFA86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BAC22-0A0A-52BB-F1C1-6D03C5F6B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386BD-F9D3-714A-97D3-CE79C60822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9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8F95F005-852E-3ABC-7132-6E3A8CA4B50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DF58000-B91C-BA40-9E5D-565BDF65DE9B}" type="slidenum">
              <a:rPr lang="en-US" altLang="en-US" sz="1200">
                <a:latin typeface="Times" pitchFamily="1" charset="0"/>
              </a:rPr>
              <a:pPr algn="r"/>
              <a:t>6</a:t>
            </a:fld>
            <a:endParaRPr lang="en-US" altLang="en-US" sz="1200">
              <a:latin typeface="Times" pitchFamily="1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C4E6E6A5-410A-7443-A15B-7D5453C9C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AF2C3DD-73E2-E1D3-219A-18024785E7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1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CDDD2BC3-D9A9-D94C-8AFD-7DC2005FF22A}" type="slidenum">
              <a:rPr lang="en-US" altLang="x-none" sz="1200">
                <a:latin typeface="Times" charset="0"/>
              </a:rPr>
              <a:pPr algn="r"/>
              <a:t>7</a:t>
            </a:fld>
            <a:endParaRPr lang="en-US" altLang="x-none" sz="1200">
              <a:latin typeface="Times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97723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3FF2D6AC-1934-6C56-DF94-830A43D595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EA20FD4-576B-3E40-9C4A-5FBF1CDC4EF6}" type="slidenum">
              <a:rPr lang="en-US" altLang="en-US" sz="1200">
                <a:latin typeface="Times" pitchFamily="1" charset="0"/>
              </a:rPr>
              <a:pPr algn="r"/>
              <a:t>8</a:t>
            </a:fld>
            <a:endParaRPr lang="en-US" altLang="en-US" sz="1200">
              <a:latin typeface="Times" pitchFamily="1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E3B5F1C8-3E8A-416E-9A1A-8B705D344E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9A365BF-B8DB-84A9-2576-0850EF6F9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1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1CCDB78-A037-C66E-CBCC-31254D946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616475-69ED-7949-868B-17539059CA0A}" type="slidenum">
              <a:rPr lang="en-US" altLang="en-US" sz="1200" b="0" smtClean="0">
                <a:latin typeface="Times" pitchFamily="2" charset="0"/>
              </a:rPr>
              <a:pPr/>
              <a:t>9</a:t>
            </a:fld>
            <a:endParaRPr lang="en-US" altLang="en-US" sz="1200" b="0">
              <a:latin typeface="Times" pitchFamily="2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68EB9EB-0398-A47F-616C-84818EE8D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9DB9386-9AB6-7212-0D76-6B82AA0F5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181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2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9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23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9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9A013-20DB-C041-82DE-7D010733B9C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C8FAB-3D6D-2645-A8C6-6B4B1C249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5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9BAFD2D3-88A4-BC04-C2E9-10A3919C2F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7613" y="120536"/>
            <a:ext cx="3288506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Christof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</a:t>
            </a:r>
            <a:r>
              <a:rPr lang="en-US" altLang="x-none" sz="75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teuscher@pdx.edu</a:t>
            </a:r>
            <a:endParaRPr lang="en-US" altLang="x-none" sz="750" dirty="0">
              <a:solidFill>
                <a:srgbClr val="24459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EBE691C4-CC95-21B1-521C-72E9766471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7564" y="130969"/>
            <a:ext cx="2268140" cy="3071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750" b="0" dirty="0" err="1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www.teuscher-lab.com</a:t>
            </a:r>
            <a:r>
              <a:rPr lang="en-US" altLang="x-none" sz="750" b="0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/teaching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07107-4C7A-6388-1647-58B65957A3DA}"/>
              </a:ext>
            </a:extLst>
          </p:cNvPr>
          <p:cNvSpPr/>
          <p:nvPr userDrawn="1"/>
        </p:nvSpPr>
        <p:spPr bwMode="auto">
          <a:xfrm>
            <a:off x="646133" y="182027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7DBDC-1080-2A07-316D-EA828BF56950}"/>
              </a:ext>
            </a:extLst>
          </p:cNvPr>
          <p:cNvSpPr/>
          <p:nvPr userDrawn="1"/>
        </p:nvSpPr>
        <p:spPr bwMode="auto">
          <a:xfrm>
            <a:off x="8337221" y="214982"/>
            <a:ext cx="129462" cy="129462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B542E-AA85-C511-5A55-7CB156F9D3EF}"/>
              </a:ext>
            </a:extLst>
          </p:cNvPr>
          <p:cNvSpPr/>
          <p:nvPr userDrawn="1"/>
        </p:nvSpPr>
        <p:spPr bwMode="auto">
          <a:xfrm>
            <a:off x="8426345" y="359590"/>
            <a:ext cx="99153" cy="9915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1F6CA2-1700-64F4-7F7C-4973349DBC93}"/>
              </a:ext>
            </a:extLst>
          </p:cNvPr>
          <p:cNvSpPr/>
          <p:nvPr userDrawn="1"/>
        </p:nvSpPr>
        <p:spPr bwMode="auto">
          <a:xfrm>
            <a:off x="950575" y="198700"/>
            <a:ext cx="78863" cy="78863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783AB8-F6E3-FAD3-11AA-6933B09502E1}"/>
              </a:ext>
            </a:extLst>
          </p:cNvPr>
          <p:cNvSpPr/>
          <p:nvPr userDrawn="1"/>
        </p:nvSpPr>
        <p:spPr bwMode="auto">
          <a:xfrm>
            <a:off x="861875" y="360785"/>
            <a:ext cx="95806" cy="958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71E639-31F9-28C4-C1EC-9C69F2DD0D41}"/>
              </a:ext>
            </a:extLst>
          </p:cNvPr>
          <p:cNvSpPr/>
          <p:nvPr userDrawn="1"/>
        </p:nvSpPr>
        <p:spPr bwMode="auto">
          <a:xfrm>
            <a:off x="591800" y="411384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6692F4-4B97-6294-ECDC-F130605664B1}"/>
              </a:ext>
            </a:extLst>
          </p:cNvPr>
          <p:cNvSpPr/>
          <p:nvPr userDrawn="1"/>
        </p:nvSpPr>
        <p:spPr bwMode="auto">
          <a:xfrm>
            <a:off x="2204311" y="296945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3A22CE-FA3D-A49B-2A4C-A0F7DF664A02}"/>
              </a:ext>
            </a:extLst>
          </p:cNvPr>
          <p:cNvSpPr/>
          <p:nvPr userDrawn="1"/>
        </p:nvSpPr>
        <p:spPr bwMode="auto">
          <a:xfrm>
            <a:off x="8089877" y="332686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EB43AF4-441D-91E0-5FB4-84C5EB619628}"/>
              </a:ext>
            </a:extLst>
          </p:cNvPr>
          <p:cNvSpPr/>
          <p:nvPr userDrawn="1"/>
        </p:nvSpPr>
        <p:spPr bwMode="auto">
          <a:xfrm>
            <a:off x="7708877" y="261248"/>
            <a:ext cx="83195" cy="83195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65E716-7BE4-36B5-47AD-B69E8CA22CCD}"/>
              </a:ext>
            </a:extLst>
          </p:cNvPr>
          <p:cNvSpPr/>
          <p:nvPr userDrawn="1"/>
        </p:nvSpPr>
        <p:spPr bwMode="auto">
          <a:xfrm>
            <a:off x="7837464" y="394488"/>
            <a:ext cx="57906" cy="57906"/>
          </a:xfrm>
          <a:prstGeom prst="ellipse">
            <a:avLst/>
          </a:prstGeom>
          <a:gradFill flip="none" rotWithShape="1">
            <a:gsLst>
              <a:gs pos="53000">
                <a:srgbClr val="6A7F10"/>
              </a:gs>
              <a:gs pos="100000">
                <a:srgbClr val="FFFFFF"/>
              </a:gs>
            </a:gsLst>
            <a:path path="circle">
              <a:fillToRect t="100000" r="100000"/>
            </a:path>
            <a:tileRect l="-100000" b="-100000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82550" dist="38100" dir="6240000" sx="37000" sy="37000" kx="2700000" rotWithShape="0">
              <a:srgbClr val="000000">
                <a:alpha val="92000"/>
              </a:srgbClr>
            </a:outerShdw>
          </a:effec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800"/>
          </a:p>
        </p:txBody>
      </p:sp>
      <p:pic>
        <p:nvPicPr>
          <p:cNvPr id="19" name="Picture 21" descr="psulogo_horiz_msword.jpg">
            <a:extLst>
              <a:ext uri="{FF2B5EF4-FFF2-40B4-BE49-F238E27FC236}">
                <a16:creationId xmlns:a16="http://schemas.microsoft.com/office/drawing/2014/main" id="{5E640EA6-A5E8-7C61-E4EF-97F3C5D9E3A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132" y="4664992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3E85A9A-05D7-666A-13FD-FB7EEADF1D8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00" y="4673551"/>
            <a:ext cx="1775683" cy="3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yalsocietypublishing.org/doi/10.1098/rsta.2019.006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yalsocietypublishing.org/doi/10.1098/rsta.2019.006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10.1098/rsta.2019.006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technology/artificial-intelligence/synopsys-lays-out-strategy-ai-agents-design-computer-chips-2025-03-19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miengineering.com/first-time-silicon-success-plumme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emiengineering.com/first-time-silicon-success-plummets" TargetMode="Externa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ytimes.com/2025/03/14/technology/why-im-feeling-the-agi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5/03/29/opinion/ai-tech-innovation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510406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ytimes.com/2025/03/25/business/economy/white-collar-layoffs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regonlive.com/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wired.me/science/energy/ai-vs-bitcoin-mining-energ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hyperlink" Target="https://coinflipscomputin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DA1822A-3F08-7B40-83F4-E9A869B6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300740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243F-FABB-B74A-B538-4A1368CF2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963793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20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25099E5-6654-6D41-ACCE-99A963B28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9" y="4517233"/>
            <a:ext cx="8713339" cy="54530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F00B387-DEA5-F44B-9221-48D85BA98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175723"/>
            <a:ext cx="915353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endParaRPr lang="en-US" altLang="en-US" sz="150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ED40819-BAF4-B74C-9294-0E5A26FDC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463855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teuscher@pdx.edu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00662374-3050-E148-ABD1-5B1157D99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247161"/>
            <a:ext cx="91535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200">
                <a:solidFill>
                  <a:schemeClr val="accent2"/>
                </a:solidFill>
              </a:rPr>
              <a:t>www.teuscher-lab.com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EEF0CA9-8F7D-DD4C-BDD9-2366B8C95FB4}"/>
              </a:ext>
            </a:extLst>
          </p:cNvPr>
          <p:cNvGrpSpPr>
            <a:grpSpLocks/>
          </p:cNvGrpSpPr>
          <p:nvPr/>
        </p:nvGrpSpPr>
        <p:grpSpPr bwMode="auto">
          <a:xfrm>
            <a:off x="-1" y="1736382"/>
            <a:ext cx="9153535" cy="669131"/>
            <a:chOff x="0" y="1661"/>
            <a:chExt cx="5760" cy="562"/>
          </a:xfrm>
        </p:grpSpPr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6076B17A-B467-524A-BE94-2794A9B25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661"/>
              <a:ext cx="5760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r>
                <a:rPr lang="en-US" altLang="en-US" sz="1500" dirty="0"/>
                <a:t>Portland State University</a:t>
              </a:r>
            </a:p>
            <a:p>
              <a:pPr algn="ctr" eaLnBrk="1" hangingPunct="1">
                <a:buFont typeface="Times" pitchFamily="2" charset="0"/>
                <a:buNone/>
              </a:pPr>
              <a:endParaRPr lang="en-US" altLang="en-US" sz="1500" dirty="0"/>
            </a:p>
          </p:txBody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773F6854-D829-B94A-8B10-C1BC57EC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05"/>
              <a:ext cx="57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buClr>
                  <a:srgbClr val="24459C"/>
                </a:buClr>
                <a:buSzPct val="110000"/>
                <a:buFont typeface="Times" pitchFamily="2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buFont typeface="Times" pitchFamily="2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buFont typeface="Times" pitchFamily="2" charset="0"/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10000"/>
                </a:spcBef>
                <a:buFont typeface="Times" pitchFamily="2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10000"/>
                </a:spcBef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Times" pitchFamily="2" charset="0"/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buFont typeface="Times" pitchFamily="2" charset="0"/>
                <a:buNone/>
              </a:pPr>
              <a:endParaRPr lang="en-US" altLang="en-US" sz="1500"/>
            </a:p>
          </p:txBody>
        </p:sp>
      </p:grpSp>
      <p:sp>
        <p:nvSpPr>
          <p:cNvPr id="20" name="Rectangle 7">
            <a:extLst>
              <a:ext uri="{FF2B5EF4-FFF2-40B4-BE49-F238E27FC236}">
                <a16:creationId xmlns:a16="http://schemas.microsoft.com/office/drawing/2014/main" id="{02BC9CDC-7546-F942-BDEB-05E9CF2DF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" y="1973316"/>
            <a:ext cx="9153535" cy="66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/>
              <a:t>Department of Electrical and Computer Engineering (ECE)</a:t>
            </a:r>
          </a:p>
          <a:p>
            <a:pPr algn="ctr" eaLnBrk="1" hangingPunct="1">
              <a:buFont typeface="Times" pitchFamily="2" charset="0"/>
              <a:buNone/>
            </a:pPr>
            <a:endParaRPr lang="en-US" altLang="en-US" sz="1500" dirty="0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FA1916C-E7A4-D147-9A88-CA1526EC3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1398"/>
            <a:ext cx="9144000" cy="8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 dirty="0">
                <a:solidFill>
                  <a:srgbClr val="24459C"/>
                </a:solidFill>
              </a:rPr>
              <a:t>Welcome and Introduction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45F69AE-B44F-024F-8D40-4EFA64DB6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445711"/>
            <a:ext cx="9153535" cy="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350" dirty="0"/>
              <a:t>Christof Teuscher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0E4E4401-5710-FF45-8D44-B977FAA97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34" y="783634"/>
            <a:ext cx="9144000" cy="4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Font typeface="Times" pitchFamily="2" charset="0"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ECE 410/510: Hardware for AI and ML</a:t>
            </a: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53D9E23-CEF9-6F46-BFF7-427C00BA0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98" y="11514"/>
            <a:ext cx="8711750" cy="4833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2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2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2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2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2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28" name="Picture 21" descr="psulogo_horiz_msword.jpg">
            <a:extLst>
              <a:ext uri="{FF2B5EF4-FFF2-40B4-BE49-F238E27FC236}">
                <a16:creationId xmlns:a16="http://schemas.microsoft.com/office/drawing/2014/main" id="{1B276CD8-E134-3C46-9AD0-A242F0890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67" y="4517233"/>
            <a:ext cx="1639490" cy="3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F0B8B1-D392-3C10-E58F-6360151EDC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4517233"/>
            <a:ext cx="1775683" cy="311801"/>
          </a:xfrm>
          <a:prstGeom prst="rect">
            <a:avLst/>
          </a:prstGeom>
        </p:spPr>
      </p:pic>
      <p:pic>
        <p:nvPicPr>
          <p:cNvPr id="5" name="Picture 4" descr="A robot hand touching a chip&#10;&#10;AI-generated content may be incorrect.">
            <a:extLst>
              <a:ext uri="{FF2B5EF4-FFF2-40B4-BE49-F238E27FC236}">
                <a16:creationId xmlns:a16="http://schemas.microsoft.com/office/drawing/2014/main" id="{A0510663-57B7-035B-DFFE-8342C936BD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4717" y="2903807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omputer hardware in a room&#10;&#10;AI-generated content may be incorrect.">
            <a:extLst>
              <a:ext uri="{FF2B5EF4-FFF2-40B4-BE49-F238E27FC236}">
                <a16:creationId xmlns:a16="http://schemas.microsoft.com/office/drawing/2014/main" id="{49C265D6-F85C-336E-ADED-8AD4680A3E0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454" y="2894944"/>
            <a:ext cx="1245438" cy="1245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F7CD9633-5639-C261-435F-CA961E3FDF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669" y="2908138"/>
            <a:ext cx="1245438" cy="12399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B84DED80-1B66-61D3-92A5-F9887919BB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501" y="2918391"/>
            <a:ext cx="2073191" cy="1248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close-up of a white square&#10;&#10;AI-generated content may be incorrect.">
            <a:extLst>
              <a:ext uri="{FF2B5EF4-FFF2-40B4-BE49-F238E27FC236}">
                <a16:creationId xmlns:a16="http://schemas.microsoft.com/office/drawing/2014/main" id="{DB3A117A-B708-893F-14AB-047C460985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18" y="2903883"/>
            <a:ext cx="1701604" cy="12364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397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gillette-safety.jpg">
            <a:extLst>
              <a:ext uri="{FF2B5EF4-FFF2-40B4-BE49-F238E27FC236}">
                <a16:creationId xmlns:a16="http://schemas.microsoft.com/office/drawing/2014/main" id="{0C920D6F-03D5-7D47-609D-4905AE74B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829" y="1129733"/>
            <a:ext cx="1948376" cy="312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4" descr="Gillette Fusion.jpg">
            <a:extLst>
              <a:ext uri="{FF2B5EF4-FFF2-40B4-BE49-F238E27FC236}">
                <a16:creationId xmlns:a16="http://schemas.microsoft.com/office/drawing/2014/main" id="{8FE38046-38BE-DB18-74F9-5CD8504629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2779" y="2232016"/>
            <a:ext cx="2617778" cy="147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AC57DC1-2E1E-A071-9C25-D38C274FA76E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96046"/>
            <a:ext cx="9144000" cy="71318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24459C"/>
                </a:solidFill>
                <a:latin typeface="Arial" charset="0"/>
              </a:defRPr>
            </a:lvl9pPr>
          </a:lstStyle>
          <a:p>
            <a:r>
              <a:rPr lang="en-US" altLang="en-US" sz="2100" kern="0" dirty="0">
                <a:ea typeface="ＭＳ Ｐゴシック" panose="020B0600070205080204" pitchFamily="34" charset="-128"/>
              </a:rPr>
              <a:t>The Cutting Edge: A Moore's Law for Razor Blades?</a:t>
            </a:r>
            <a:endParaRPr lang="en-US" altLang="en-US" sz="2100" kern="0" dirty="0">
              <a:latin typeface="Verdana-Bold" charset="0"/>
              <a:ea typeface="ＭＳ Ｐゴシック" panose="020B0600070205080204" pitchFamily="34" charset="-128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CCA443A-1739-372D-50DB-A83DF9BC8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192" y="3708129"/>
            <a:ext cx="1594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b="0" dirty="0"/>
              <a:t>Source: The Economist, March 16, 2006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58C966-AF64-3E4A-5EA5-107B6E69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2912" y="1235589"/>
            <a:ext cx="3019867" cy="292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BB9C4-8C74-6521-B238-4B4B8C04A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FB02A96B-9A42-231E-88CE-E28F384C8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978" y="897890"/>
            <a:ext cx="5032044" cy="3066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898B5-97BB-8FCB-7BB8-274B28650C42}"/>
              </a:ext>
            </a:extLst>
          </p:cNvPr>
          <p:cNvSpPr txBox="1"/>
          <p:nvPr/>
        </p:nvSpPr>
        <p:spPr>
          <a:xfrm>
            <a:off x="0" y="41071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https://royalsocietypublishing.org/doi/10.1098/rsta.2019.0061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801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CCB9D-7236-D46D-D0A5-36F1D8FC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051097FA-8CC8-761E-766B-EFCF6C3DE7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508" y="1265917"/>
            <a:ext cx="6148983" cy="2611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FEABD-0A36-9497-6477-88ED13F98688}"/>
              </a:ext>
            </a:extLst>
          </p:cNvPr>
          <p:cNvSpPr txBox="1"/>
          <p:nvPr/>
        </p:nvSpPr>
        <p:spPr>
          <a:xfrm>
            <a:off x="0" y="41071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https://royalsocietypublishing.org/doi/10.1098/rsta.2019.0061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48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66CD0-685D-FABB-DB80-0C5D8952D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AED8D3-BD95-2A97-EB02-306CA5493202}"/>
              </a:ext>
            </a:extLst>
          </p:cNvPr>
          <p:cNvSpPr txBox="1"/>
          <p:nvPr/>
        </p:nvSpPr>
        <p:spPr>
          <a:xfrm>
            <a:off x="0" y="41071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https://royalsocietypublishing.org/doi/10.1098/rsta.2019.0061</a:t>
            </a:r>
            <a:r>
              <a:rPr lang="en-US" sz="1200" dirty="0"/>
              <a:t> </a:t>
            </a:r>
          </a:p>
        </p:txBody>
      </p:sp>
      <p:pic>
        <p:nvPicPr>
          <p:cNvPr id="3" name="Picture 2" descr="A diagram of a new model&#10;&#10;AI-generated content may be incorrect.">
            <a:extLst>
              <a:ext uri="{FF2B5EF4-FFF2-40B4-BE49-F238E27FC236}">
                <a16:creationId xmlns:a16="http://schemas.microsoft.com/office/drawing/2014/main" id="{07F04292-B82A-5CDE-7BB8-72B0356254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900" y="759391"/>
            <a:ext cx="4648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F41B0-FF8D-D491-1107-46849292B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66CAD4-BF18-C954-BE57-F0CF134A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4" y="956586"/>
            <a:ext cx="5338087" cy="2869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4E848802-514E-E1AB-CB1C-3CE070D8A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584" y="956586"/>
            <a:ext cx="2869222" cy="28692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36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34303E9-5D27-83A9-3C22-683B70770A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955" y="1787529"/>
            <a:ext cx="2017675" cy="1253214"/>
          </a:xfrm>
          <a:prstGeom prst="rect">
            <a:avLst/>
          </a:prstGeom>
        </p:spPr>
      </p:pic>
      <p:pic>
        <p:nvPicPr>
          <p:cNvPr id="6" name="Picture 5" descr="A diagram of a deep learning&#10;&#10;Description automatically generated">
            <a:extLst>
              <a:ext uri="{FF2B5EF4-FFF2-40B4-BE49-F238E27FC236}">
                <a16:creationId xmlns:a16="http://schemas.microsoft.com/office/drawing/2014/main" id="{667355DA-E293-5BBF-386C-65E1CF1A37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17" y="2690766"/>
            <a:ext cx="1178441" cy="616729"/>
          </a:xfrm>
          <a:prstGeom prst="rect">
            <a:avLst/>
          </a:prstGeom>
        </p:spPr>
      </p:pic>
      <p:pic>
        <p:nvPicPr>
          <p:cNvPr id="7" name="Picture 5" descr="&#10;Image2.gif                                                     00000A3Bcteusche                       00000000:">
            <a:extLst>
              <a:ext uri="{FF2B5EF4-FFF2-40B4-BE49-F238E27FC236}">
                <a16:creationId xmlns:a16="http://schemas.microsoft.com/office/drawing/2014/main" id="{418AD423-5EDA-A420-7A07-E2C663D6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79" y="1470726"/>
            <a:ext cx="656817" cy="10009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rotWithShape="0">
              <a:srgbClr val="00000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0741E5D8-7852-9329-1529-C53842F4AF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434" y="1390713"/>
            <a:ext cx="1332082" cy="1877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E87C8A-8265-FA6E-6DDE-880B498545CF}"/>
              </a:ext>
            </a:extLst>
          </p:cNvPr>
          <p:cNvSpPr txBox="1"/>
          <p:nvPr/>
        </p:nvSpPr>
        <p:spPr>
          <a:xfrm>
            <a:off x="588020" y="3855137"/>
            <a:ext cx="214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Models that learn and adapt from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8A9DD-AC5E-4EAF-6C17-7FB7369DFB3E}"/>
              </a:ext>
            </a:extLst>
          </p:cNvPr>
          <p:cNvSpPr txBox="1"/>
          <p:nvPr/>
        </p:nvSpPr>
        <p:spPr>
          <a:xfrm>
            <a:off x="3499470" y="3875294"/>
            <a:ext cx="214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(Big)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BF87D7-DC0B-237E-A203-C1D718A40A40}"/>
              </a:ext>
            </a:extLst>
          </p:cNvPr>
          <p:cNvSpPr/>
          <p:nvPr/>
        </p:nvSpPr>
        <p:spPr bwMode="auto">
          <a:xfrm>
            <a:off x="206258" y="1054646"/>
            <a:ext cx="2782352" cy="2718983"/>
          </a:xfrm>
          <a:custGeom>
            <a:avLst/>
            <a:gdLst>
              <a:gd name="connsiteX0" fmla="*/ 0 w 2782352"/>
              <a:gd name="connsiteY0" fmla="*/ 0 h 2718983"/>
              <a:gd name="connsiteX1" fmla="*/ 528647 w 2782352"/>
              <a:gd name="connsiteY1" fmla="*/ 0 h 2718983"/>
              <a:gd name="connsiteX2" fmla="*/ 1001647 w 2782352"/>
              <a:gd name="connsiteY2" fmla="*/ 0 h 2718983"/>
              <a:gd name="connsiteX3" fmla="*/ 1613764 w 2782352"/>
              <a:gd name="connsiteY3" fmla="*/ 0 h 2718983"/>
              <a:gd name="connsiteX4" fmla="*/ 2142411 w 2782352"/>
              <a:gd name="connsiteY4" fmla="*/ 0 h 2718983"/>
              <a:gd name="connsiteX5" fmla="*/ 2782352 w 2782352"/>
              <a:gd name="connsiteY5" fmla="*/ 0 h 2718983"/>
              <a:gd name="connsiteX6" fmla="*/ 2782352 w 2782352"/>
              <a:gd name="connsiteY6" fmla="*/ 598176 h 2718983"/>
              <a:gd name="connsiteX7" fmla="*/ 2782352 w 2782352"/>
              <a:gd name="connsiteY7" fmla="*/ 1141973 h 2718983"/>
              <a:gd name="connsiteX8" fmla="*/ 2782352 w 2782352"/>
              <a:gd name="connsiteY8" fmla="*/ 1685769 h 2718983"/>
              <a:gd name="connsiteX9" fmla="*/ 2782352 w 2782352"/>
              <a:gd name="connsiteY9" fmla="*/ 2175186 h 2718983"/>
              <a:gd name="connsiteX10" fmla="*/ 2782352 w 2782352"/>
              <a:gd name="connsiteY10" fmla="*/ 2718983 h 2718983"/>
              <a:gd name="connsiteX11" fmla="*/ 2225882 w 2782352"/>
              <a:gd name="connsiteY11" fmla="*/ 2718983 h 2718983"/>
              <a:gd name="connsiteX12" fmla="*/ 1697235 w 2782352"/>
              <a:gd name="connsiteY12" fmla="*/ 2718983 h 2718983"/>
              <a:gd name="connsiteX13" fmla="*/ 1085117 w 2782352"/>
              <a:gd name="connsiteY13" fmla="*/ 2718983 h 2718983"/>
              <a:gd name="connsiteX14" fmla="*/ 473000 w 2782352"/>
              <a:gd name="connsiteY14" fmla="*/ 2718983 h 2718983"/>
              <a:gd name="connsiteX15" fmla="*/ 0 w 2782352"/>
              <a:gd name="connsiteY15" fmla="*/ 2718983 h 2718983"/>
              <a:gd name="connsiteX16" fmla="*/ 0 w 2782352"/>
              <a:gd name="connsiteY16" fmla="*/ 2175186 h 2718983"/>
              <a:gd name="connsiteX17" fmla="*/ 0 w 2782352"/>
              <a:gd name="connsiteY17" fmla="*/ 1658580 h 2718983"/>
              <a:gd name="connsiteX18" fmla="*/ 0 w 2782352"/>
              <a:gd name="connsiteY18" fmla="*/ 1196353 h 2718983"/>
              <a:gd name="connsiteX19" fmla="*/ 0 w 2782352"/>
              <a:gd name="connsiteY19" fmla="*/ 706936 h 2718983"/>
              <a:gd name="connsiteX20" fmla="*/ 0 w 2782352"/>
              <a:gd name="connsiteY20" fmla="*/ 0 h 27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82352" h="2718983" extrusionOk="0">
                <a:moveTo>
                  <a:pt x="0" y="0"/>
                </a:moveTo>
                <a:cubicBezTo>
                  <a:pt x="186723" y="-52514"/>
                  <a:pt x="305935" y="18559"/>
                  <a:pt x="528647" y="0"/>
                </a:cubicBezTo>
                <a:cubicBezTo>
                  <a:pt x="751359" y="-18559"/>
                  <a:pt x="767833" y="9809"/>
                  <a:pt x="1001647" y="0"/>
                </a:cubicBezTo>
                <a:cubicBezTo>
                  <a:pt x="1235461" y="-9809"/>
                  <a:pt x="1416212" y="61600"/>
                  <a:pt x="1613764" y="0"/>
                </a:cubicBezTo>
                <a:cubicBezTo>
                  <a:pt x="1811316" y="-61600"/>
                  <a:pt x="1958243" y="32289"/>
                  <a:pt x="2142411" y="0"/>
                </a:cubicBezTo>
                <a:cubicBezTo>
                  <a:pt x="2326579" y="-32289"/>
                  <a:pt x="2488746" y="16531"/>
                  <a:pt x="2782352" y="0"/>
                </a:cubicBezTo>
                <a:cubicBezTo>
                  <a:pt x="2820140" y="216567"/>
                  <a:pt x="2773988" y="452112"/>
                  <a:pt x="2782352" y="598176"/>
                </a:cubicBezTo>
                <a:cubicBezTo>
                  <a:pt x="2790716" y="744240"/>
                  <a:pt x="2720251" y="878103"/>
                  <a:pt x="2782352" y="1141973"/>
                </a:cubicBezTo>
                <a:cubicBezTo>
                  <a:pt x="2844453" y="1405843"/>
                  <a:pt x="2722835" y="1541746"/>
                  <a:pt x="2782352" y="1685769"/>
                </a:cubicBezTo>
                <a:cubicBezTo>
                  <a:pt x="2841869" y="1829792"/>
                  <a:pt x="2770889" y="2000578"/>
                  <a:pt x="2782352" y="2175186"/>
                </a:cubicBezTo>
                <a:cubicBezTo>
                  <a:pt x="2793815" y="2349794"/>
                  <a:pt x="2746028" y="2598810"/>
                  <a:pt x="2782352" y="2718983"/>
                </a:cubicBezTo>
                <a:cubicBezTo>
                  <a:pt x="2600170" y="2741041"/>
                  <a:pt x="2419355" y="2677310"/>
                  <a:pt x="2225882" y="2718983"/>
                </a:cubicBezTo>
                <a:cubicBezTo>
                  <a:pt x="2032409" y="2760656"/>
                  <a:pt x="1882614" y="2674109"/>
                  <a:pt x="1697235" y="2718983"/>
                </a:cubicBezTo>
                <a:cubicBezTo>
                  <a:pt x="1511856" y="2763857"/>
                  <a:pt x="1286471" y="2655371"/>
                  <a:pt x="1085117" y="2718983"/>
                </a:cubicBezTo>
                <a:cubicBezTo>
                  <a:pt x="883763" y="2782595"/>
                  <a:pt x="691455" y="2707600"/>
                  <a:pt x="473000" y="2718983"/>
                </a:cubicBezTo>
                <a:cubicBezTo>
                  <a:pt x="254545" y="2730366"/>
                  <a:pt x="206645" y="2712852"/>
                  <a:pt x="0" y="2718983"/>
                </a:cubicBezTo>
                <a:cubicBezTo>
                  <a:pt x="-54349" y="2521735"/>
                  <a:pt x="33189" y="2418653"/>
                  <a:pt x="0" y="2175186"/>
                </a:cubicBezTo>
                <a:cubicBezTo>
                  <a:pt x="-33189" y="1931719"/>
                  <a:pt x="57377" y="1834277"/>
                  <a:pt x="0" y="1658580"/>
                </a:cubicBezTo>
                <a:cubicBezTo>
                  <a:pt x="-57377" y="1482883"/>
                  <a:pt x="16709" y="1302415"/>
                  <a:pt x="0" y="1196353"/>
                </a:cubicBezTo>
                <a:cubicBezTo>
                  <a:pt x="-16709" y="1090291"/>
                  <a:pt x="35778" y="874604"/>
                  <a:pt x="0" y="706936"/>
                </a:cubicBezTo>
                <a:cubicBezTo>
                  <a:pt x="-35778" y="539268"/>
                  <a:pt x="83405" y="17799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89B0E6-CA6D-D2DD-024D-C551899922E7}"/>
              </a:ext>
            </a:extLst>
          </p:cNvPr>
          <p:cNvSpPr/>
          <p:nvPr/>
        </p:nvSpPr>
        <p:spPr bwMode="auto">
          <a:xfrm>
            <a:off x="3173617" y="1054646"/>
            <a:ext cx="2782352" cy="2718983"/>
          </a:xfrm>
          <a:custGeom>
            <a:avLst/>
            <a:gdLst>
              <a:gd name="connsiteX0" fmla="*/ 0 w 2782352"/>
              <a:gd name="connsiteY0" fmla="*/ 0 h 2718983"/>
              <a:gd name="connsiteX1" fmla="*/ 528647 w 2782352"/>
              <a:gd name="connsiteY1" fmla="*/ 0 h 2718983"/>
              <a:gd name="connsiteX2" fmla="*/ 1001647 w 2782352"/>
              <a:gd name="connsiteY2" fmla="*/ 0 h 2718983"/>
              <a:gd name="connsiteX3" fmla="*/ 1613764 w 2782352"/>
              <a:gd name="connsiteY3" fmla="*/ 0 h 2718983"/>
              <a:gd name="connsiteX4" fmla="*/ 2142411 w 2782352"/>
              <a:gd name="connsiteY4" fmla="*/ 0 h 2718983"/>
              <a:gd name="connsiteX5" fmla="*/ 2782352 w 2782352"/>
              <a:gd name="connsiteY5" fmla="*/ 0 h 2718983"/>
              <a:gd name="connsiteX6" fmla="*/ 2782352 w 2782352"/>
              <a:gd name="connsiteY6" fmla="*/ 598176 h 2718983"/>
              <a:gd name="connsiteX7" fmla="*/ 2782352 w 2782352"/>
              <a:gd name="connsiteY7" fmla="*/ 1141973 h 2718983"/>
              <a:gd name="connsiteX8" fmla="*/ 2782352 w 2782352"/>
              <a:gd name="connsiteY8" fmla="*/ 1685769 h 2718983"/>
              <a:gd name="connsiteX9" fmla="*/ 2782352 w 2782352"/>
              <a:gd name="connsiteY9" fmla="*/ 2175186 h 2718983"/>
              <a:gd name="connsiteX10" fmla="*/ 2782352 w 2782352"/>
              <a:gd name="connsiteY10" fmla="*/ 2718983 h 2718983"/>
              <a:gd name="connsiteX11" fmla="*/ 2225882 w 2782352"/>
              <a:gd name="connsiteY11" fmla="*/ 2718983 h 2718983"/>
              <a:gd name="connsiteX12" fmla="*/ 1697235 w 2782352"/>
              <a:gd name="connsiteY12" fmla="*/ 2718983 h 2718983"/>
              <a:gd name="connsiteX13" fmla="*/ 1085117 w 2782352"/>
              <a:gd name="connsiteY13" fmla="*/ 2718983 h 2718983"/>
              <a:gd name="connsiteX14" fmla="*/ 473000 w 2782352"/>
              <a:gd name="connsiteY14" fmla="*/ 2718983 h 2718983"/>
              <a:gd name="connsiteX15" fmla="*/ 0 w 2782352"/>
              <a:gd name="connsiteY15" fmla="*/ 2718983 h 2718983"/>
              <a:gd name="connsiteX16" fmla="*/ 0 w 2782352"/>
              <a:gd name="connsiteY16" fmla="*/ 2175186 h 2718983"/>
              <a:gd name="connsiteX17" fmla="*/ 0 w 2782352"/>
              <a:gd name="connsiteY17" fmla="*/ 1658580 h 2718983"/>
              <a:gd name="connsiteX18" fmla="*/ 0 w 2782352"/>
              <a:gd name="connsiteY18" fmla="*/ 1196353 h 2718983"/>
              <a:gd name="connsiteX19" fmla="*/ 0 w 2782352"/>
              <a:gd name="connsiteY19" fmla="*/ 706936 h 2718983"/>
              <a:gd name="connsiteX20" fmla="*/ 0 w 2782352"/>
              <a:gd name="connsiteY20" fmla="*/ 0 h 27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82352" h="2718983" extrusionOk="0">
                <a:moveTo>
                  <a:pt x="0" y="0"/>
                </a:moveTo>
                <a:cubicBezTo>
                  <a:pt x="186723" y="-52514"/>
                  <a:pt x="305935" y="18559"/>
                  <a:pt x="528647" y="0"/>
                </a:cubicBezTo>
                <a:cubicBezTo>
                  <a:pt x="751359" y="-18559"/>
                  <a:pt x="767833" y="9809"/>
                  <a:pt x="1001647" y="0"/>
                </a:cubicBezTo>
                <a:cubicBezTo>
                  <a:pt x="1235461" y="-9809"/>
                  <a:pt x="1416212" y="61600"/>
                  <a:pt x="1613764" y="0"/>
                </a:cubicBezTo>
                <a:cubicBezTo>
                  <a:pt x="1811316" y="-61600"/>
                  <a:pt x="1958243" y="32289"/>
                  <a:pt x="2142411" y="0"/>
                </a:cubicBezTo>
                <a:cubicBezTo>
                  <a:pt x="2326579" y="-32289"/>
                  <a:pt x="2488746" y="16531"/>
                  <a:pt x="2782352" y="0"/>
                </a:cubicBezTo>
                <a:cubicBezTo>
                  <a:pt x="2820140" y="216567"/>
                  <a:pt x="2773988" y="452112"/>
                  <a:pt x="2782352" y="598176"/>
                </a:cubicBezTo>
                <a:cubicBezTo>
                  <a:pt x="2790716" y="744240"/>
                  <a:pt x="2720251" y="878103"/>
                  <a:pt x="2782352" y="1141973"/>
                </a:cubicBezTo>
                <a:cubicBezTo>
                  <a:pt x="2844453" y="1405843"/>
                  <a:pt x="2722835" y="1541746"/>
                  <a:pt x="2782352" y="1685769"/>
                </a:cubicBezTo>
                <a:cubicBezTo>
                  <a:pt x="2841869" y="1829792"/>
                  <a:pt x="2770889" y="2000578"/>
                  <a:pt x="2782352" y="2175186"/>
                </a:cubicBezTo>
                <a:cubicBezTo>
                  <a:pt x="2793815" y="2349794"/>
                  <a:pt x="2746028" y="2598810"/>
                  <a:pt x="2782352" y="2718983"/>
                </a:cubicBezTo>
                <a:cubicBezTo>
                  <a:pt x="2600170" y="2741041"/>
                  <a:pt x="2419355" y="2677310"/>
                  <a:pt x="2225882" y="2718983"/>
                </a:cubicBezTo>
                <a:cubicBezTo>
                  <a:pt x="2032409" y="2760656"/>
                  <a:pt x="1882614" y="2674109"/>
                  <a:pt x="1697235" y="2718983"/>
                </a:cubicBezTo>
                <a:cubicBezTo>
                  <a:pt x="1511856" y="2763857"/>
                  <a:pt x="1286471" y="2655371"/>
                  <a:pt x="1085117" y="2718983"/>
                </a:cubicBezTo>
                <a:cubicBezTo>
                  <a:pt x="883763" y="2782595"/>
                  <a:pt x="691455" y="2707600"/>
                  <a:pt x="473000" y="2718983"/>
                </a:cubicBezTo>
                <a:cubicBezTo>
                  <a:pt x="254545" y="2730366"/>
                  <a:pt x="206645" y="2712852"/>
                  <a:pt x="0" y="2718983"/>
                </a:cubicBezTo>
                <a:cubicBezTo>
                  <a:pt x="-54349" y="2521735"/>
                  <a:pt x="33189" y="2418653"/>
                  <a:pt x="0" y="2175186"/>
                </a:cubicBezTo>
                <a:cubicBezTo>
                  <a:pt x="-33189" y="1931719"/>
                  <a:pt x="57377" y="1834277"/>
                  <a:pt x="0" y="1658580"/>
                </a:cubicBezTo>
                <a:cubicBezTo>
                  <a:pt x="-57377" y="1482883"/>
                  <a:pt x="16709" y="1302415"/>
                  <a:pt x="0" y="1196353"/>
                </a:cubicBezTo>
                <a:cubicBezTo>
                  <a:pt x="-16709" y="1090291"/>
                  <a:pt x="35778" y="874604"/>
                  <a:pt x="0" y="706936"/>
                </a:cubicBezTo>
                <a:cubicBezTo>
                  <a:pt x="-35778" y="539268"/>
                  <a:pt x="83405" y="17799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01AC5-E45D-4B05-68B9-470005FEA777}"/>
              </a:ext>
            </a:extLst>
          </p:cNvPr>
          <p:cNvSpPr/>
          <p:nvPr/>
        </p:nvSpPr>
        <p:spPr bwMode="auto">
          <a:xfrm>
            <a:off x="6140976" y="1054646"/>
            <a:ext cx="2782352" cy="2718983"/>
          </a:xfrm>
          <a:custGeom>
            <a:avLst/>
            <a:gdLst>
              <a:gd name="connsiteX0" fmla="*/ 0 w 2782352"/>
              <a:gd name="connsiteY0" fmla="*/ 0 h 2718983"/>
              <a:gd name="connsiteX1" fmla="*/ 528647 w 2782352"/>
              <a:gd name="connsiteY1" fmla="*/ 0 h 2718983"/>
              <a:gd name="connsiteX2" fmla="*/ 1001647 w 2782352"/>
              <a:gd name="connsiteY2" fmla="*/ 0 h 2718983"/>
              <a:gd name="connsiteX3" fmla="*/ 1613764 w 2782352"/>
              <a:gd name="connsiteY3" fmla="*/ 0 h 2718983"/>
              <a:gd name="connsiteX4" fmla="*/ 2142411 w 2782352"/>
              <a:gd name="connsiteY4" fmla="*/ 0 h 2718983"/>
              <a:gd name="connsiteX5" fmla="*/ 2782352 w 2782352"/>
              <a:gd name="connsiteY5" fmla="*/ 0 h 2718983"/>
              <a:gd name="connsiteX6" fmla="*/ 2782352 w 2782352"/>
              <a:gd name="connsiteY6" fmla="*/ 598176 h 2718983"/>
              <a:gd name="connsiteX7" fmla="*/ 2782352 w 2782352"/>
              <a:gd name="connsiteY7" fmla="*/ 1141973 h 2718983"/>
              <a:gd name="connsiteX8" fmla="*/ 2782352 w 2782352"/>
              <a:gd name="connsiteY8" fmla="*/ 1685769 h 2718983"/>
              <a:gd name="connsiteX9" fmla="*/ 2782352 w 2782352"/>
              <a:gd name="connsiteY9" fmla="*/ 2175186 h 2718983"/>
              <a:gd name="connsiteX10" fmla="*/ 2782352 w 2782352"/>
              <a:gd name="connsiteY10" fmla="*/ 2718983 h 2718983"/>
              <a:gd name="connsiteX11" fmla="*/ 2225882 w 2782352"/>
              <a:gd name="connsiteY11" fmla="*/ 2718983 h 2718983"/>
              <a:gd name="connsiteX12" fmla="*/ 1697235 w 2782352"/>
              <a:gd name="connsiteY12" fmla="*/ 2718983 h 2718983"/>
              <a:gd name="connsiteX13" fmla="*/ 1085117 w 2782352"/>
              <a:gd name="connsiteY13" fmla="*/ 2718983 h 2718983"/>
              <a:gd name="connsiteX14" fmla="*/ 473000 w 2782352"/>
              <a:gd name="connsiteY14" fmla="*/ 2718983 h 2718983"/>
              <a:gd name="connsiteX15" fmla="*/ 0 w 2782352"/>
              <a:gd name="connsiteY15" fmla="*/ 2718983 h 2718983"/>
              <a:gd name="connsiteX16" fmla="*/ 0 w 2782352"/>
              <a:gd name="connsiteY16" fmla="*/ 2175186 h 2718983"/>
              <a:gd name="connsiteX17" fmla="*/ 0 w 2782352"/>
              <a:gd name="connsiteY17" fmla="*/ 1658580 h 2718983"/>
              <a:gd name="connsiteX18" fmla="*/ 0 w 2782352"/>
              <a:gd name="connsiteY18" fmla="*/ 1196353 h 2718983"/>
              <a:gd name="connsiteX19" fmla="*/ 0 w 2782352"/>
              <a:gd name="connsiteY19" fmla="*/ 706936 h 2718983"/>
              <a:gd name="connsiteX20" fmla="*/ 0 w 2782352"/>
              <a:gd name="connsiteY20" fmla="*/ 0 h 271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82352" h="2718983" extrusionOk="0">
                <a:moveTo>
                  <a:pt x="0" y="0"/>
                </a:moveTo>
                <a:cubicBezTo>
                  <a:pt x="186723" y="-52514"/>
                  <a:pt x="305935" y="18559"/>
                  <a:pt x="528647" y="0"/>
                </a:cubicBezTo>
                <a:cubicBezTo>
                  <a:pt x="751359" y="-18559"/>
                  <a:pt x="767833" y="9809"/>
                  <a:pt x="1001647" y="0"/>
                </a:cubicBezTo>
                <a:cubicBezTo>
                  <a:pt x="1235461" y="-9809"/>
                  <a:pt x="1416212" y="61600"/>
                  <a:pt x="1613764" y="0"/>
                </a:cubicBezTo>
                <a:cubicBezTo>
                  <a:pt x="1811316" y="-61600"/>
                  <a:pt x="1958243" y="32289"/>
                  <a:pt x="2142411" y="0"/>
                </a:cubicBezTo>
                <a:cubicBezTo>
                  <a:pt x="2326579" y="-32289"/>
                  <a:pt x="2488746" y="16531"/>
                  <a:pt x="2782352" y="0"/>
                </a:cubicBezTo>
                <a:cubicBezTo>
                  <a:pt x="2820140" y="216567"/>
                  <a:pt x="2773988" y="452112"/>
                  <a:pt x="2782352" y="598176"/>
                </a:cubicBezTo>
                <a:cubicBezTo>
                  <a:pt x="2790716" y="744240"/>
                  <a:pt x="2720251" y="878103"/>
                  <a:pt x="2782352" y="1141973"/>
                </a:cubicBezTo>
                <a:cubicBezTo>
                  <a:pt x="2844453" y="1405843"/>
                  <a:pt x="2722835" y="1541746"/>
                  <a:pt x="2782352" y="1685769"/>
                </a:cubicBezTo>
                <a:cubicBezTo>
                  <a:pt x="2841869" y="1829792"/>
                  <a:pt x="2770889" y="2000578"/>
                  <a:pt x="2782352" y="2175186"/>
                </a:cubicBezTo>
                <a:cubicBezTo>
                  <a:pt x="2793815" y="2349794"/>
                  <a:pt x="2746028" y="2598810"/>
                  <a:pt x="2782352" y="2718983"/>
                </a:cubicBezTo>
                <a:cubicBezTo>
                  <a:pt x="2600170" y="2741041"/>
                  <a:pt x="2419355" y="2677310"/>
                  <a:pt x="2225882" y="2718983"/>
                </a:cubicBezTo>
                <a:cubicBezTo>
                  <a:pt x="2032409" y="2760656"/>
                  <a:pt x="1882614" y="2674109"/>
                  <a:pt x="1697235" y="2718983"/>
                </a:cubicBezTo>
                <a:cubicBezTo>
                  <a:pt x="1511856" y="2763857"/>
                  <a:pt x="1286471" y="2655371"/>
                  <a:pt x="1085117" y="2718983"/>
                </a:cubicBezTo>
                <a:cubicBezTo>
                  <a:pt x="883763" y="2782595"/>
                  <a:pt x="691455" y="2707600"/>
                  <a:pt x="473000" y="2718983"/>
                </a:cubicBezTo>
                <a:cubicBezTo>
                  <a:pt x="254545" y="2730366"/>
                  <a:pt x="206645" y="2712852"/>
                  <a:pt x="0" y="2718983"/>
                </a:cubicBezTo>
                <a:cubicBezTo>
                  <a:pt x="-54349" y="2521735"/>
                  <a:pt x="33189" y="2418653"/>
                  <a:pt x="0" y="2175186"/>
                </a:cubicBezTo>
                <a:cubicBezTo>
                  <a:pt x="-33189" y="1931719"/>
                  <a:pt x="57377" y="1834277"/>
                  <a:pt x="0" y="1658580"/>
                </a:cubicBezTo>
                <a:cubicBezTo>
                  <a:pt x="-57377" y="1482883"/>
                  <a:pt x="16709" y="1302415"/>
                  <a:pt x="0" y="1196353"/>
                </a:cubicBezTo>
                <a:cubicBezTo>
                  <a:pt x="-16709" y="1090291"/>
                  <a:pt x="35778" y="874604"/>
                  <a:pt x="0" y="706936"/>
                </a:cubicBezTo>
                <a:cubicBezTo>
                  <a:pt x="-35778" y="539268"/>
                  <a:pt x="83405" y="177991"/>
                  <a:pt x="0" y="0"/>
                </a:cubicBezTo>
                <a:close/>
              </a:path>
            </a:pathLst>
          </a:custGeom>
          <a:noFill/>
          <a:ln w="9525" cap="flat" cmpd="sng" algn="ctr">
            <a:solidFill>
              <a:srgbClr val="ED7D3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273854-3FC1-DD87-FC19-0174C2CD3028}"/>
              </a:ext>
            </a:extLst>
          </p:cNvPr>
          <p:cNvSpPr txBox="1"/>
          <p:nvPr/>
        </p:nvSpPr>
        <p:spPr>
          <a:xfrm>
            <a:off x="6459622" y="3875293"/>
            <a:ext cx="214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Moore’s law</a:t>
            </a:r>
          </a:p>
        </p:txBody>
      </p:sp>
      <p:pic>
        <p:nvPicPr>
          <p:cNvPr id="24" name="Picture 23" descr="A graph showing numbers and numbers&#10;&#10;Description automatically generated">
            <a:extLst>
              <a:ext uri="{FF2B5EF4-FFF2-40B4-BE49-F238E27FC236}">
                <a16:creationId xmlns:a16="http://schemas.microsoft.com/office/drawing/2014/main" id="{B625EA6D-7F8C-F935-5540-B87238A5FB7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058" y="1487530"/>
            <a:ext cx="2137016" cy="1853213"/>
          </a:xfrm>
          <a:prstGeom prst="rect">
            <a:avLst/>
          </a:prstGeom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C8EF435B-9417-BC67-34D2-091D9E2AF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564724"/>
            <a:ext cx="9144000" cy="39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 dirty="0">
                <a:solidFill>
                  <a:srgbClr val="24459C"/>
                </a:solidFill>
              </a:rPr>
              <a:t>How did we get here?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C6EA2-0B05-10AC-5DB6-E7F692CF9CC5}"/>
              </a:ext>
            </a:extLst>
          </p:cNvPr>
          <p:cNvSpPr txBox="1"/>
          <p:nvPr/>
        </p:nvSpPr>
        <p:spPr>
          <a:xfrm>
            <a:off x="1810169" y="3232044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/>
              <a:t>Transformers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F19A7E-ADAA-82AF-A1BD-77CDF141DC48}"/>
              </a:ext>
            </a:extLst>
          </p:cNvPr>
          <p:cNvSpPr txBox="1"/>
          <p:nvPr/>
        </p:nvSpPr>
        <p:spPr>
          <a:xfrm>
            <a:off x="223611" y="3307495"/>
            <a:ext cx="1544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 dirty="0"/>
              <a:t>Deep neural networks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F863A-7649-CF9D-B53A-E07DC99CF468}"/>
              </a:ext>
            </a:extLst>
          </p:cNvPr>
          <p:cNvSpPr txBox="1"/>
          <p:nvPr/>
        </p:nvSpPr>
        <p:spPr>
          <a:xfrm>
            <a:off x="588020" y="1229286"/>
            <a:ext cx="875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/>
              <a:t>Alan Turing</a:t>
            </a:r>
          </a:p>
        </p:txBody>
      </p:sp>
    </p:spTree>
    <p:extLst>
      <p:ext uri="{BB962C8B-B14F-4D97-AF65-F5344CB8AC3E}">
        <p14:creationId xmlns:p14="http://schemas.microsoft.com/office/powerpoint/2010/main" val="86209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71E0F4-3FB1-4498-3F25-1184563CB7AE}"/>
              </a:ext>
            </a:extLst>
          </p:cNvPr>
          <p:cNvSpPr/>
          <p:nvPr/>
        </p:nvSpPr>
        <p:spPr bwMode="auto">
          <a:xfrm>
            <a:off x="295201" y="1853518"/>
            <a:ext cx="8553600" cy="2545682"/>
          </a:xfrm>
          <a:prstGeom prst="rect">
            <a:avLst/>
          </a:prstGeom>
          <a:gradFill flip="none" rotWithShape="1">
            <a:gsLst>
              <a:gs pos="0">
                <a:srgbClr val="24459C"/>
              </a:gs>
              <a:gs pos="50000">
                <a:srgbClr val="0000A9"/>
              </a:gs>
              <a:gs pos="100000">
                <a:srgbClr val="00B0F0"/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90DB99E-071B-9648-3DD0-1957C3D237E9}"/>
              </a:ext>
            </a:extLst>
          </p:cNvPr>
          <p:cNvSpPr/>
          <p:nvPr/>
        </p:nvSpPr>
        <p:spPr bwMode="auto">
          <a:xfrm>
            <a:off x="957600" y="1821600"/>
            <a:ext cx="266400" cy="36000"/>
          </a:xfrm>
          <a:custGeom>
            <a:avLst/>
            <a:gdLst>
              <a:gd name="connsiteX0" fmla="*/ 0 w 266400"/>
              <a:gd name="connsiteY0" fmla="*/ 36000 h 36000"/>
              <a:gd name="connsiteX1" fmla="*/ 136800 w 266400"/>
              <a:gd name="connsiteY1" fmla="*/ 14400 h 36000"/>
              <a:gd name="connsiteX2" fmla="*/ 208800 w 266400"/>
              <a:gd name="connsiteY2" fmla="*/ 0 h 36000"/>
              <a:gd name="connsiteX3" fmla="*/ 266400 w 266400"/>
              <a:gd name="connsiteY3" fmla="*/ 288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00" h="36000">
                <a:moveTo>
                  <a:pt x="0" y="36000"/>
                </a:moveTo>
                <a:cubicBezTo>
                  <a:pt x="100473" y="7293"/>
                  <a:pt x="-3873" y="33583"/>
                  <a:pt x="136800" y="14400"/>
                </a:cubicBezTo>
                <a:cubicBezTo>
                  <a:pt x="161051" y="11093"/>
                  <a:pt x="208800" y="0"/>
                  <a:pt x="208800" y="0"/>
                </a:cubicBezTo>
                <a:cubicBezTo>
                  <a:pt x="258440" y="16547"/>
                  <a:pt x="241267" y="3667"/>
                  <a:pt x="266400" y="2880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D7496D4-1DE8-61FD-CF9E-8A4D1CB47562}"/>
              </a:ext>
            </a:extLst>
          </p:cNvPr>
          <p:cNvSpPr/>
          <p:nvPr/>
        </p:nvSpPr>
        <p:spPr bwMode="auto">
          <a:xfrm>
            <a:off x="885600" y="1843200"/>
            <a:ext cx="482498" cy="338400"/>
          </a:xfrm>
          <a:custGeom>
            <a:avLst/>
            <a:gdLst>
              <a:gd name="connsiteX0" fmla="*/ 86400 w 482498"/>
              <a:gd name="connsiteY0" fmla="*/ 14400 h 338400"/>
              <a:gd name="connsiteX1" fmla="*/ 14400 w 482498"/>
              <a:gd name="connsiteY1" fmla="*/ 108000 h 338400"/>
              <a:gd name="connsiteX2" fmla="*/ 0 w 482498"/>
              <a:gd name="connsiteY2" fmla="*/ 158400 h 338400"/>
              <a:gd name="connsiteX3" fmla="*/ 7200 w 482498"/>
              <a:gd name="connsiteY3" fmla="*/ 180000 h 338400"/>
              <a:gd name="connsiteX4" fmla="*/ 50400 w 482498"/>
              <a:gd name="connsiteY4" fmla="*/ 208800 h 338400"/>
              <a:gd name="connsiteX5" fmla="*/ 86400 w 482498"/>
              <a:gd name="connsiteY5" fmla="*/ 252000 h 338400"/>
              <a:gd name="connsiteX6" fmla="*/ 115200 w 482498"/>
              <a:gd name="connsiteY6" fmla="*/ 295200 h 338400"/>
              <a:gd name="connsiteX7" fmla="*/ 158400 w 482498"/>
              <a:gd name="connsiteY7" fmla="*/ 331200 h 338400"/>
              <a:gd name="connsiteX8" fmla="*/ 180000 w 482498"/>
              <a:gd name="connsiteY8" fmla="*/ 338400 h 338400"/>
              <a:gd name="connsiteX9" fmla="*/ 309600 w 482498"/>
              <a:gd name="connsiteY9" fmla="*/ 331200 h 338400"/>
              <a:gd name="connsiteX10" fmla="*/ 352800 w 482498"/>
              <a:gd name="connsiteY10" fmla="*/ 324000 h 338400"/>
              <a:gd name="connsiteX11" fmla="*/ 374400 w 482498"/>
              <a:gd name="connsiteY11" fmla="*/ 309600 h 338400"/>
              <a:gd name="connsiteX12" fmla="*/ 439200 w 482498"/>
              <a:gd name="connsiteY12" fmla="*/ 288000 h 338400"/>
              <a:gd name="connsiteX13" fmla="*/ 460800 w 482498"/>
              <a:gd name="connsiteY13" fmla="*/ 280800 h 338400"/>
              <a:gd name="connsiteX14" fmla="*/ 482400 w 482498"/>
              <a:gd name="connsiteY14" fmla="*/ 237600 h 338400"/>
              <a:gd name="connsiteX15" fmla="*/ 468000 w 482498"/>
              <a:gd name="connsiteY15" fmla="*/ 201600 h 338400"/>
              <a:gd name="connsiteX16" fmla="*/ 424800 w 482498"/>
              <a:gd name="connsiteY16" fmla="*/ 151200 h 338400"/>
              <a:gd name="connsiteX17" fmla="*/ 417600 w 482498"/>
              <a:gd name="connsiteY17" fmla="*/ 129600 h 338400"/>
              <a:gd name="connsiteX18" fmla="*/ 388800 w 482498"/>
              <a:gd name="connsiteY18" fmla="*/ 86400 h 338400"/>
              <a:gd name="connsiteX19" fmla="*/ 374400 w 482498"/>
              <a:gd name="connsiteY19" fmla="*/ 43200 h 338400"/>
              <a:gd name="connsiteX20" fmla="*/ 367200 w 482498"/>
              <a:gd name="connsiteY20" fmla="*/ 21600 h 338400"/>
              <a:gd name="connsiteX21" fmla="*/ 324000 w 482498"/>
              <a:gd name="connsiteY21" fmla="*/ 0 h 3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2498" h="338400">
                <a:moveTo>
                  <a:pt x="86400" y="14400"/>
                </a:moveTo>
                <a:cubicBezTo>
                  <a:pt x="74903" y="27813"/>
                  <a:pt x="21868" y="85596"/>
                  <a:pt x="14400" y="108000"/>
                </a:cubicBezTo>
                <a:cubicBezTo>
                  <a:pt x="4071" y="138988"/>
                  <a:pt x="9041" y="122237"/>
                  <a:pt x="0" y="158400"/>
                </a:cubicBezTo>
                <a:cubicBezTo>
                  <a:pt x="2400" y="165600"/>
                  <a:pt x="1833" y="174633"/>
                  <a:pt x="7200" y="180000"/>
                </a:cubicBezTo>
                <a:cubicBezTo>
                  <a:pt x="19438" y="192238"/>
                  <a:pt x="50400" y="208800"/>
                  <a:pt x="50400" y="208800"/>
                </a:cubicBezTo>
                <a:cubicBezTo>
                  <a:pt x="101857" y="285985"/>
                  <a:pt x="21723" y="168844"/>
                  <a:pt x="86400" y="252000"/>
                </a:cubicBezTo>
                <a:cubicBezTo>
                  <a:pt x="97025" y="265661"/>
                  <a:pt x="102962" y="282962"/>
                  <a:pt x="115200" y="295200"/>
                </a:cubicBezTo>
                <a:cubicBezTo>
                  <a:pt x="131124" y="311124"/>
                  <a:pt x="138352" y="321176"/>
                  <a:pt x="158400" y="331200"/>
                </a:cubicBezTo>
                <a:cubicBezTo>
                  <a:pt x="165188" y="334594"/>
                  <a:pt x="172800" y="336000"/>
                  <a:pt x="180000" y="338400"/>
                </a:cubicBezTo>
                <a:cubicBezTo>
                  <a:pt x="223200" y="336000"/>
                  <a:pt x="266483" y="334793"/>
                  <a:pt x="309600" y="331200"/>
                </a:cubicBezTo>
                <a:cubicBezTo>
                  <a:pt x="324148" y="329988"/>
                  <a:pt x="338951" y="328616"/>
                  <a:pt x="352800" y="324000"/>
                </a:cubicBezTo>
                <a:cubicBezTo>
                  <a:pt x="361009" y="321264"/>
                  <a:pt x="366492" y="313114"/>
                  <a:pt x="374400" y="309600"/>
                </a:cubicBezTo>
                <a:lnTo>
                  <a:pt x="439200" y="288000"/>
                </a:lnTo>
                <a:lnTo>
                  <a:pt x="460800" y="280800"/>
                </a:lnTo>
                <a:cubicBezTo>
                  <a:pt x="466292" y="272562"/>
                  <a:pt x="483969" y="250151"/>
                  <a:pt x="482400" y="237600"/>
                </a:cubicBezTo>
                <a:cubicBezTo>
                  <a:pt x="480797" y="224775"/>
                  <a:pt x="474277" y="212898"/>
                  <a:pt x="468000" y="201600"/>
                </a:cubicBezTo>
                <a:cubicBezTo>
                  <a:pt x="456454" y="180818"/>
                  <a:pt x="441170" y="167570"/>
                  <a:pt x="424800" y="151200"/>
                </a:cubicBezTo>
                <a:cubicBezTo>
                  <a:pt x="422400" y="144000"/>
                  <a:pt x="421286" y="136234"/>
                  <a:pt x="417600" y="129600"/>
                </a:cubicBezTo>
                <a:cubicBezTo>
                  <a:pt x="409195" y="114471"/>
                  <a:pt x="394273" y="102819"/>
                  <a:pt x="388800" y="86400"/>
                </a:cubicBezTo>
                <a:lnTo>
                  <a:pt x="374400" y="43200"/>
                </a:lnTo>
                <a:cubicBezTo>
                  <a:pt x="372000" y="36000"/>
                  <a:pt x="374563" y="23441"/>
                  <a:pt x="367200" y="21600"/>
                </a:cubicBezTo>
                <a:cubicBezTo>
                  <a:pt x="331814" y="12754"/>
                  <a:pt x="345397" y="21397"/>
                  <a:pt x="324000" y="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D9E0946-4733-46CF-8E0C-2948F5D024FC}"/>
              </a:ext>
            </a:extLst>
          </p:cNvPr>
          <p:cNvSpPr/>
          <p:nvPr/>
        </p:nvSpPr>
        <p:spPr bwMode="auto">
          <a:xfrm>
            <a:off x="6775200" y="1615627"/>
            <a:ext cx="936000" cy="237890"/>
          </a:xfrm>
          <a:custGeom>
            <a:avLst/>
            <a:gdLst>
              <a:gd name="connsiteX0" fmla="*/ 0 w 936000"/>
              <a:gd name="connsiteY0" fmla="*/ 525600 h 525600"/>
              <a:gd name="connsiteX1" fmla="*/ 93600 w 936000"/>
              <a:gd name="connsiteY1" fmla="*/ 410400 h 525600"/>
              <a:gd name="connsiteX2" fmla="*/ 115200 w 936000"/>
              <a:gd name="connsiteY2" fmla="*/ 396000 h 525600"/>
              <a:gd name="connsiteX3" fmla="*/ 151200 w 936000"/>
              <a:gd name="connsiteY3" fmla="*/ 352800 h 525600"/>
              <a:gd name="connsiteX4" fmla="*/ 172800 w 936000"/>
              <a:gd name="connsiteY4" fmla="*/ 309600 h 525600"/>
              <a:gd name="connsiteX5" fmla="*/ 194400 w 936000"/>
              <a:gd name="connsiteY5" fmla="*/ 288000 h 525600"/>
              <a:gd name="connsiteX6" fmla="*/ 216000 w 936000"/>
              <a:gd name="connsiteY6" fmla="*/ 273600 h 525600"/>
              <a:gd name="connsiteX7" fmla="*/ 266400 w 936000"/>
              <a:gd name="connsiteY7" fmla="*/ 259200 h 525600"/>
              <a:gd name="connsiteX8" fmla="*/ 288000 w 936000"/>
              <a:gd name="connsiteY8" fmla="*/ 252000 h 525600"/>
              <a:gd name="connsiteX9" fmla="*/ 367200 w 936000"/>
              <a:gd name="connsiteY9" fmla="*/ 230400 h 525600"/>
              <a:gd name="connsiteX10" fmla="*/ 388800 w 936000"/>
              <a:gd name="connsiteY10" fmla="*/ 201600 h 525600"/>
              <a:gd name="connsiteX11" fmla="*/ 432000 w 936000"/>
              <a:gd name="connsiteY11" fmla="*/ 151200 h 525600"/>
              <a:gd name="connsiteX12" fmla="*/ 460800 w 936000"/>
              <a:gd name="connsiteY12" fmla="*/ 100800 h 525600"/>
              <a:gd name="connsiteX13" fmla="*/ 496800 w 936000"/>
              <a:gd name="connsiteY13" fmla="*/ 50400 h 525600"/>
              <a:gd name="connsiteX14" fmla="*/ 547200 w 936000"/>
              <a:gd name="connsiteY14" fmla="*/ 0 h 525600"/>
              <a:gd name="connsiteX15" fmla="*/ 604800 w 936000"/>
              <a:gd name="connsiteY15" fmla="*/ 14400 h 525600"/>
              <a:gd name="connsiteX16" fmla="*/ 669600 w 936000"/>
              <a:gd name="connsiteY16" fmla="*/ 28800 h 525600"/>
              <a:gd name="connsiteX17" fmla="*/ 691200 w 936000"/>
              <a:gd name="connsiteY17" fmla="*/ 43200 h 525600"/>
              <a:gd name="connsiteX18" fmla="*/ 705600 w 936000"/>
              <a:gd name="connsiteY18" fmla="*/ 72000 h 525600"/>
              <a:gd name="connsiteX19" fmla="*/ 720000 w 936000"/>
              <a:gd name="connsiteY19" fmla="*/ 115200 h 525600"/>
              <a:gd name="connsiteX20" fmla="*/ 734400 w 936000"/>
              <a:gd name="connsiteY20" fmla="*/ 172800 h 525600"/>
              <a:gd name="connsiteX21" fmla="*/ 741600 w 936000"/>
              <a:gd name="connsiteY21" fmla="*/ 223200 h 525600"/>
              <a:gd name="connsiteX22" fmla="*/ 756000 w 936000"/>
              <a:gd name="connsiteY22" fmla="*/ 244800 h 525600"/>
              <a:gd name="connsiteX23" fmla="*/ 763200 w 936000"/>
              <a:gd name="connsiteY23" fmla="*/ 273600 h 525600"/>
              <a:gd name="connsiteX24" fmla="*/ 777600 w 936000"/>
              <a:gd name="connsiteY24" fmla="*/ 295200 h 525600"/>
              <a:gd name="connsiteX25" fmla="*/ 792000 w 936000"/>
              <a:gd name="connsiteY25" fmla="*/ 338400 h 525600"/>
              <a:gd name="connsiteX26" fmla="*/ 806400 w 936000"/>
              <a:gd name="connsiteY26" fmla="*/ 367200 h 525600"/>
              <a:gd name="connsiteX27" fmla="*/ 820800 w 936000"/>
              <a:gd name="connsiteY27" fmla="*/ 410400 h 525600"/>
              <a:gd name="connsiteX28" fmla="*/ 871200 w 936000"/>
              <a:gd name="connsiteY28" fmla="*/ 460800 h 525600"/>
              <a:gd name="connsiteX29" fmla="*/ 914400 w 936000"/>
              <a:gd name="connsiteY29" fmla="*/ 489600 h 525600"/>
              <a:gd name="connsiteX30" fmla="*/ 936000 w 936000"/>
              <a:gd name="connsiteY30" fmla="*/ 525600 h 52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36000" h="525600">
                <a:moveTo>
                  <a:pt x="0" y="525600"/>
                </a:moveTo>
                <a:cubicBezTo>
                  <a:pt x="21852" y="494383"/>
                  <a:pt x="57648" y="434368"/>
                  <a:pt x="93600" y="410400"/>
                </a:cubicBezTo>
                <a:lnTo>
                  <a:pt x="115200" y="396000"/>
                </a:lnTo>
                <a:cubicBezTo>
                  <a:pt x="150952" y="342371"/>
                  <a:pt x="105002" y="408238"/>
                  <a:pt x="151200" y="352800"/>
                </a:cubicBezTo>
                <a:cubicBezTo>
                  <a:pt x="207846" y="284824"/>
                  <a:pt x="129503" y="374545"/>
                  <a:pt x="172800" y="309600"/>
                </a:cubicBezTo>
                <a:cubicBezTo>
                  <a:pt x="178448" y="301128"/>
                  <a:pt x="186578" y="294519"/>
                  <a:pt x="194400" y="288000"/>
                </a:cubicBezTo>
                <a:cubicBezTo>
                  <a:pt x="201048" y="282460"/>
                  <a:pt x="208260" y="277470"/>
                  <a:pt x="216000" y="273600"/>
                </a:cubicBezTo>
                <a:cubicBezTo>
                  <a:pt x="227509" y="267846"/>
                  <a:pt x="255635" y="262276"/>
                  <a:pt x="266400" y="259200"/>
                </a:cubicBezTo>
                <a:cubicBezTo>
                  <a:pt x="273697" y="257115"/>
                  <a:pt x="280678" y="253997"/>
                  <a:pt x="288000" y="252000"/>
                </a:cubicBezTo>
                <a:cubicBezTo>
                  <a:pt x="377324" y="227639"/>
                  <a:pt x="317483" y="246972"/>
                  <a:pt x="367200" y="230400"/>
                </a:cubicBezTo>
                <a:cubicBezTo>
                  <a:pt x="374400" y="220800"/>
                  <a:pt x="380991" y="210711"/>
                  <a:pt x="388800" y="201600"/>
                </a:cubicBezTo>
                <a:cubicBezTo>
                  <a:pt x="433657" y="149267"/>
                  <a:pt x="386882" y="214365"/>
                  <a:pt x="432000" y="151200"/>
                </a:cubicBezTo>
                <a:cubicBezTo>
                  <a:pt x="457060" y="116117"/>
                  <a:pt x="436693" y="142987"/>
                  <a:pt x="460800" y="100800"/>
                </a:cubicBezTo>
                <a:cubicBezTo>
                  <a:pt x="471204" y="82594"/>
                  <a:pt x="484781" y="67570"/>
                  <a:pt x="496800" y="50400"/>
                </a:cubicBezTo>
                <a:cubicBezTo>
                  <a:pt x="531963" y="168"/>
                  <a:pt x="508237" y="12988"/>
                  <a:pt x="547200" y="0"/>
                </a:cubicBezTo>
                <a:cubicBezTo>
                  <a:pt x="620392" y="14638"/>
                  <a:pt x="553141" y="-360"/>
                  <a:pt x="604800" y="14400"/>
                </a:cubicBezTo>
                <a:cubicBezTo>
                  <a:pt x="628525" y="21179"/>
                  <a:pt x="644855" y="23851"/>
                  <a:pt x="669600" y="28800"/>
                </a:cubicBezTo>
                <a:cubicBezTo>
                  <a:pt x="676800" y="33600"/>
                  <a:pt x="685660" y="36552"/>
                  <a:pt x="691200" y="43200"/>
                </a:cubicBezTo>
                <a:cubicBezTo>
                  <a:pt x="698071" y="51445"/>
                  <a:pt x="701614" y="62035"/>
                  <a:pt x="705600" y="72000"/>
                </a:cubicBezTo>
                <a:cubicBezTo>
                  <a:pt x="711237" y="86093"/>
                  <a:pt x="717023" y="100316"/>
                  <a:pt x="720000" y="115200"/>
                </a:cubicBezTo>
                <a:cubicBezTo>
                  <a:pt x="728688" y="158642"/>
                  <a:pt x="723330" y="139590"/>
                  <a:pt x="734400" y="172800"/>
                </a:cubicBezTo>
                <a:cubicBezTo>
                  <a:pt x="736800" y="189600"/>
                  <a:pt x="736724" y="206945"/>
                  <a:pt x="741600" y="223200"/>
                </a:cubicBezTo>
                <a:cubicBezTo>
                  <a:pt x="744087" y="231488"/>
                  <a:pt x="752591" y="236846"/>
                  <a:pt x="756000" y="244800"/>
                </a:cubicBezTo>
                <a:cubicBezTo>
                  <a:pt x="759898" y="253895"/>
                  <a:pt x="759302" y="264505"/>
                  <a:pt x="763200" y="273600"/>
                </a:cubicBezTo>
                <a:cubicBezTo>
                  <a:pt x="766609" y="281554"/>
                  <a:pt x="774086" y="287292"/>
                  <a:pt x="777600" y="295200"/>
                </a:cubicBezTo>
                <a:cubicBezTo>
                  <a:pt x="783765" y="309071"/>
                  <a:pt x="785212" y="324824"/>
                  <a:pt x="792000" y="338400"/>
                </a:cubicBezTo>
                <a:cubicBezTo>
                  <a:pt x="796800" y="348000"/>
                  <a:pt x="802414" y="357235"/>
                  <a:pt x="806400" y="367200"/>
                </a:cubicBezTo>
                <a:cubicBezTo>
                  <a:pt x="812037" y="381293"/>
                  <a:pt x="812380" y="397770"/>
                  <a:pt x="820800" y="410400"/>
                </a:cubicBezTo>
                <a:cubicBezTo>
                  <a:pt x="874209" y="490513"/>
                  <a:pt x="824236" y="434709"/>
                  <a:pt x="871200" y="460800"/>
                </a:cubicBezTo>
                <a:cubicBezTo>
                  <a:pt x="886329" y="469205"/>
                  <a:pt x="914400" y="489600"/>
                  <a:pt x="914400" y="489600"/>
                </a:cubicBezTo>
                <a:cubicBezTo>
                  <a:pt x="931777" y="515665"/>
                  <a:pt x="924930" y="503460"/>
                  <a:pt x="936000" y="52560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CFD7D09-624F-DA36-3EB7-09918E03CFB8}"/>
              </a:ext>
            </a:extLst>
          </p:cNvPr>
          <p:cNvSpPr/>
          <p:nvPr/>
        </p:nvSpPr>
        <p:spPr bwMode="auto">
          <a:xfrm>
            <a:off x="5688000" y="1850400"/>
            <a:ext cx="3031200" cy="2472300"/>
          </a:xfrm>
          <a:custGeom>
            <a:avLst/>
            <a:gdLst>
              <a:gd name="connsiteX0" fmla="*/ 756000 w 2455200"/>
              <a:gd name="connsiteY0" fmla="*/ 7200 h 1879200"/>
              <a:gd name="connsiteX1" fmla="*/ 705600 w 2455200"/>
              <a:gd name="connsiteY1" fmla="*/ 93600 h 1879200"/>
              <a:gd name="connsiteX2" fmla="*/ 669600 w 2455200"/>
              <a:gd name="connsiteY2" fmla="*/ 136800 h 1879200"/>
              <a:gd name="connsiteX3" fmla="*/ 662400 w 2455200"/>
              <a:gd name="connsiteY3" fmla="*/ 158400 h 1879200"/>
              <a:gd name="connsiteX4" fmla="*/ 633600 w 2455200"/>
              <a:gd name="connsiteY4" fmla="*/ 201600 h 1879200"/>
              <a:gd name="connsiteX5" fmla="*/ 590400 w 2455200"/>
              <a:gd name="connsiteY5" fmla="*/ 273600 h 1879200"/>
              <a:gd name="connsiteX6" fmla="*/ 576000 w 2455200"/>
              <a:gd name="connsiteY6" fmla="*/ 295200 h 1879200"/>
              <a:gd name="connsiteX7" fmla="*/ 554400 w 2455200"/>
              <a:gd name="connsiteY7" fmla="*/ 309600 h 1879200"/>
              <a:gd name="connsiteX8" fmla="*/ 489600 w 2455200"/>
              <a:gd name="connsiteY8" fmla="*/ 360000 h 1879200"/>
              <a:gd name="connsiteX9" fmla="*/ 460800 w 2455200"/>
              <a:gd name="connsiteY9" fmla="*/ 367200 h 1879200"/>
              <a:gd name="connsiteX10" fmla="*/ 439200 w 2455200"/>
              <a:gd name="connsiteY10" fmla="*/ 374400 h 1879200"/>
              <a:gd name="connsiteX11" fmla="*/ 403200 w 2455200"/>
              <a:gd name="connsiteY11" fmla="*/ 381600 h 1879200"/>
              <a:gd name="connsiteX12" fmla="*/ 367200 w 2455200"/>
              <a:gd name="connsiteY12" fmla="*/ 396000 h 1879200"/>
              <a:gd name="connsiteX13" fmla="*/ 338400 w 2455200"/>
              <a:gd name="connsiteY13" fmla="*/ 403200 h 1879200"/>
              <a:gd name="connsiteX14" fmla="*/ 280800 w 2455200"/>
              <a:gd name="connsiteY14" fmla="*/ 432000 h 1879200"/>
              <a:gd name="connsiteX15" fmla="*/ 252000 w 2455200"/>
              <a:gd name="connsiteY15" fmla="*/ 446400 h 1879200"/>
              <a:gd name="connsiteX16" fmla="*/ 230400 w 2455200"/>
              <a:gd name="connsiteY16" fmla="*/ 453600 h 1879200"/>
              <a:gd name="connsiteX17" fmla="*/ 165600 w 2455200"/>
              <a:gd name="connsiteY17" fmla="*/ 489600 h 1879200"/>
              <a:gd name="connsiteX18" fmla="*/ 136800 w 2455200"/>
              <a:gd name="connsiteY18" fmla="*/ 504000 h 1879200"/>
              <a:gd name="connsiteX19" fmla="*/ 64800 w 2455200"/>
              <a:gd name="connsiteY19" fmla="*/ 554400 h 1879200"/>
              <a:gd name="connsiteX20" fmla="*/ 43200 w 2455200"/>
              <a:gd name="connsiteY20" fmla="*/ 597600 h 1879200"/>
              <a:gd name="connsiteX21" fmla="*/ 28800 w 2455200"/>
              <a:gd name="connsiteY21" fmla="*/ 640800 h 1879200"/>
              <a:gd name="connsiteX22" fmla="*/ 7200 w 2455200"/>
              <a:gd name="connsiteY22" fmla="*/ 734400 h 1879200"/>
              <a:gd name="connsiteX23" fmla="*/ 0 w 2455200"/>
              <a:gd name="connsiteY23" fmla="*/ 792000 h 1879200"/>
              <a:gd name="connsiteX24" fmla="*/ 7200 w 2455200"/>
              <a:gd name="connsiteY24" fmla="*/ 914400 h 1879200"/>
              <a:gd name="connsiteX25" fmla="*/ 21600 w 2455200"/>
              <a:gd name="connsiteY25" fmla="*/ 986400 h 1879200"/>
              <a:gd name="connsiteX26" fmla="*/ 36000 w 2455200"/>
              <a:gd name="connsiteY26" fmla="*/ 1029600 h 1879200"/>
              <a:gd name="connsiteX27" fmla="*/ 64800 w 2455200"/>
              <a:gd name="connsiteY27" fmla="*/ 1080000 h 1879200"/>
              <a:gd name="connsiteX28" fmla="*/ 86400 w 2455200"/>
              <a:gd name="connsiteY28" fmla="*/ 1116000 h 1879200"/>
              <a:gd name="connsiteX29" fmla="*/ 100800 w 2455200"/>
              <a:gd name="connsiteY29" fmla="*/ 1144800 h 1879200"/>
              <a:gd name="connsiteX30" fmla="*/ 129600 w 2455200"/>
              <a:gd name="connsiteY30" fmla="*/ 1166400 h 1879200"/>
              <a:gd name="connsiteX31" fmla="*/ 151200 w 2455200"/>
              <a:gd name="connsiteY31" fmla="*/ 1195200 h 1879200"/>
              <a:gd name="connsiteX32" fmla="*/ 259200 w 2455200"/>
              <a:gd name="connsiteY32" fmla="*/ 1267200 h 1879200"/>
              <a:gd name="connsiteX33" fmla="*/ 316800 w 2455200"/>
              <a:gd name="connsiteY33" fmla="*/ 1303200 h 1879200"/>
              <a:gd name="connsiteX34" fmla="*/ 338400 w 2455200"/>
              <a:gd name="connsiteY34" fmla="*/ 1310400 h 1879200"/>
              <a:gd name="connsiteX35" fmla="*/ 396000 w 2455200"/>
              <a:gd name="connsiteY35" fmla="*/ 1346400 h 1879200"/>
              <a:gd name="connsiteX36" fmla="*/ 424800 w 2455200"/>
              <a:gd name="connsiteY36" fmla="*/ 1368000 h 1879200"/>
              <a:gd name="connsiteX37" fmla="*/ 446400 w 2455200"/>
              <a:gd name="connsiteY37" fmla="*/ 1375200 h 1879200"/>
              <a:gd name="connsiteX38" fmla="*/ 518400 w 2455200"/>
              <a:gd name="connsiteY38" fmla="*/ 1418400 h 1879200"/>
              <a:gd name="connsiteX39" fmla="*/ 568800 w 2455200"/>
              <a:gd name="connsiteY39" fmla="*/ 1440000 h 1879200"/>
              <a:gd name="connsiteX40" fmla="*/ 597600 w 2455200"/>
              <a:gd name="connsiteY40" fmla="*/ 1454400 h 1879200"/>
              <a:gd name="connsiteX41" fmla="*/ 619200 w 2455200"/>
              <a:gd name="connsiteY41" fmla="*/ 1461600 h 1879200"/>
              <a:gd name="connsiteX42" fmla="*/ 640800 w 2455200"/>
              <a:gd name="connsiteY42" fmla="*/ 1476000 h 1879200"/>
              <a:gd name="connsiteX43" fmla="*/ 669600 w 2455200"/>
              <a:gd name="connsiteY43" fmla="*/ 1483200 h 1879200"/>
              <a:gd name="connsiteX44" fmla="*/ 698400 w 2455200"/>
              <a:gd name="connsiteY44" fmla="*/ 1497600 h 1879200"/>
              <a:gd name="connsiteX45" fmla="*/ 777600 w 2455200"/>
              <a:gd name="connsiteY45" fmla="*/ 1519200 h 1879200"/>
              <a:gd name="connsiteX46" fmla="*/ 820800 w 2455200"/>
              <a:gd name="connsiteY46" fmla="*/ 1533600 h 1879200"/>
              <a:gd name="connsiteX47" fmla="*/ 842400 w 2455200"/>
              <a:gd name="connsiteY47" fmla="*/ 1540800 h 1879200"/>
              <a:gd name="connsiteX48" fmla="*/ 864000 w 2455200"/>
              <a:gd name="connsiteY48" fmla="*/ 1548000 h 1879200"/>
              <a:gd name="connsiteX49" fmla="*/ 914400 w 2455200"/>
              <a:gd name="connsiteY49" fmla="*/ 1569600 h 1879200"/>
              <a:gd name="connsiteX50" fmla="*/ 986400 w 2455200"/>
              <a:gd name="connsiteY50" fmla="*/ 1612800 h 1879200"/>
              <a:gd name="connsiteX51" fmla="*/ 1015200 w 2455200"/>
              <a:gd name="connsiteY51" fmla="*/ 1620000 h 1879200"/>
              <a:gd name="connsiteX52" fmla="*/ 1058400 w 2455200"/>
              <a:gd name="connsiteY52" fmla="*/ 1648800 h 1879200"/>
              <a:gd name="connsiteX53" fmla="*/ 1080000 w 2455200"/>
              <a:gd name="connsiteY53" fmla="*/ 1663200 h 1879200"/>
              <a:gd name="connsiteX54" fmla="*/ 1108800 w 2455200"/>
              <a:gd name="connsiteY54" fmla="*/ 1677600 h 1879200"/>
              <a:gd name="connsiteX55" fmla="*/ 1130400 w 2455200"/>
              <a:gd name="connsiteY55" fmla="*/ 1692000 h 1879200"/>
              <a:gd name="connsiteX56" fmla="*/ 1159200 w 2455200"/>
              <a:gd name="connsiteY56" fmla="*/ 1706400 h 1879200"/>
              <a:gd name="connsiteX57" fmla="*/ 1180800 w 2455200"/>
              <a:gd name="connsiteY57" fmla="*/ 1720800 h 1879200"/>
              <a:gd name="connsiteX58" fmla="*/ 1209600 w 2455200"/>
              <a:gd name="connsiteY58" fmla="*/ 1735200 h 1879200"/>
              <a:gd name="connsiteX59" fmla="*/ 1238400 w 2455200"/>
              <a:gd name="connsiteY59" fmla="*/ 1756800 h 1879200"/>
              <a:gd name="connsiteX60" fmla="*/ 1260000 w 2455200"/>
              <a:gd name="connsiteY60" fmla="*/ 1764000 h 1879200"/>
              <a:gd name="connsiteX61" fmla="*/ 1288800 w 2455200"/>
              <a:gd name="connsiteY61" fmla="*/ 1778400 h 1879200"/>
              <a:gd name="connsiteX62" fmla="*/ 1310400 w 2455200"/>
              <a:gd name="connsiteY62" fmla="*/ 1785600 h 1879200"/>
              <a:gd name="connsiteX63" fmla="*/ 1346400 w 2455200"/>
              <a:gd name="connsiteY63" fmla="*/ 1800000 h 1879200"/>
              <a:gd name="connsiteX64" fmla="*/ 1382400 w 2455200"/>
              <a:gd name="connsiteY64" fmla="*/ 1807200 h 1879200"/>
              <a:gd name="connsiteX65" fmla="*/ 1440000 w 2455200"/>
              <a:gd name="connsiteY65" fmla="*/ 1828800 h 1879200"/>
              <a:gd name="connsiteX66" fmla="*/ 1476000 w 2455200"/>
              <a:gd name="connsiteY66" fmla="*/ 1836000 h 1879200"/>
              <a:gd name="connsiteX67" fmla="*/ 1497600 w 2455200"/>
              <a:gd name="connsiteY67" fmla="*/ 1843200 h 1879200"/>
              <a:gd name="connsiteX68" fmla="*/ 1562400 w 2455200"/>
              <a:gd name="connsiteY68" fmla="*/ 1857600 h 1879200"/>
              <a:gd name="connsiteX69" fmla="*/ 1584000 w 2455200"/>
              <a:gd name="connsiteY69" fmla="*/ 1864800 h 1879200"/>
              <a:gd name="connsiteX70" fmla="*/ 1742400 w 2455200"/>
              <a:gd name="connsiteY70" fmla="*/ 1879200 h 1879200"/>
              <a:gd name="connsiteX71" fmla="*/ 1994400 w 2455200"/>
              <a:gd name="connsiteY71" fmla="*/ 1872000 h 1879200"/>
              <a:gd name="connsiteX72" fmla="*/ 2095200 w 2455200"/>
              <a:gd name="connsiteY72" fmla="*/ 1857600 h 1879200"/>
              <a:gd name="connsiteX73" fmla="*/ 2145600 w 2455200"/>
              <a:gd name="connsiteY73" fmla="*/ 1850400 h 1879200"/>
              <a:gd name="connsiteX74" fmla="*/ 2167200 w 2455200"/>
              <a:gd name="connsiteY74" fmla="*/ 1843200 h 1879200"/>
              <a:gd name="connsiteX75" fmla="*/ 2217600 w 2455200"/>
              <a:gd name="connsiteY75" fmla="*/ 1821600 h 1879200"/>
              <a:gd name="connsiteX76" fmla="*/ 2246400 w 2455200"/>
              <a:gd name="connsiteY76" fmla="*/ 1800000 h 1879200"/>
              <a:gd name="connsiteX77" fmla="*/ 2268000 w 2455200"/>
              <a:gd name="connsiteY77" fmla="*/ 1792800 h 1879200"/>
              <a:gd name="connsiteX78" fmla="*/ 2296800 w 2455200"/>
              <a:gd name="connsiteY78" fmla="*/ 1771200 h 1879200"/>
              <a:gd name="connsiteX79" fmla="*/ 2318400 w 2455200"/>
              <a:gd name="connsiteY79" fmla="*/ 1756800 h 1879200"/>
              <a:gd name="connsiteX80" fmla="*/ 2361600 w 2455200"/>
              <a:gd name="connsiteY80" fmla="*/ 1706400 h 1879200"/>
              <a:gd name="connsiteX81" fmla="*/ 2390400 w 2455200"/>
              <a:gd name="connsiteY81" fmla="*/ 1663200 h 1879200"/>
              <a:gd name="connsiteX82" fmla="*/ 2404800 w 2455200"/>
              <a:gd name="connsiteY82" fmla="*/ 1641600 h 1879200"/>
              <a:gd name="connsiteX83" fmla="*/ 2419200 w 2455200"/>
              <a:gd name="connsiteY83" fmla="*/ 1598400 h 1879200"/>
              <a:gd name="connsiteX84" fmla="*/ 2433600 w 2455200"/>
              <a:gd name="connsiteY84" fmla="*/ 1548000 h 1879200"/>
              <a:gd name="connsiteX85" fmla="*/ 2448000 w 2455200"/>
              <a:gd name="connsiteY85" fmla="*/ 1418400 h 1879200"/>
              <a:gd name="connsiteX86" fmla="*/ 2455200 w 2455200"/>
              <a:gd name="connsiteY86" fmla="*/ 1224000 h 1879200"/>
              <a:gd name="connsiteX87" fmla="*/ 2433600 w 2455200"/>
              <a:gd name="connsiteY87" fmla="*/ 835200 h 1879200"/>
              <a:gd name="connsiteX88" fmla="*/ 2426400 w 2455200"/>
              <a:gd name="connsiteY88" fmla="*/ 734400 h 1879200"/>
              <a:gd name="connsiteX89" fmla="*/ 2412000 w 2455200"/>
              <a:gd name="connsiteY89" fmla="*/ 568800 h 1879200"/>
              <a:gd name="connsiteX90" fmla="*/ 2397600 w 2455200"/>
              <a:gd name="connsiteY90" fmla="*/ 475200 h 1879200"/>
              <a:gd name="connsiteX91" fmla="*/ 2383200 w 2455200"/>
              <a:gd name="connsiteY91" fmla="*/ 417600 h 1879200"/>
              <a:gd name="connsiteX92" fmla="*/ 2368800 w 2455200"/>
              <a:gd name="connsiteY92" fmla="*/ 388800 h 1879200"/>
              <a:gd name="connsiteX93" fmla="*/ 2361600 w 2455200"/>
              <a:gd name="connsiteY93" fmla="*/ 360000 h 1879200"/>
              <a:gd name="connsiteX94" fmla="*/ 2332800 w 2455200"/>
              <a:gd name="connsiteY94" fmla="*/ 316800 h 1879200"/>
              <a:gd name="connsiteX95" fmla="*/ 2296800 w 2455200"/>
              <a:gd name="connsiteY95" fmla="*/ 273600 h 1879200"/>
              <a:gd name="connsiteX96" fmla="*/ 2275200 w 2455200"/>
              <a:gd name="connsiteY96" fmla="*/ 259200 h 1879200"/>
              <a:gd name="connsiteX97" fmla="*/ 2253600 w 2455200"/>
              <a:gd name="connsiteY97" fmla="*/ 237600 h 1879200"/>
              <a:gd name="connsiteX98" fmla="*/ 2232000 w 2455200"/>
              <a:gd name="connsiteY98" fmla="*/ 223200 h 1879200"/>
              <a:gd name="connsiteX99" fmla="*/ 2203200 w 2455200"/>
              <a:gd name="connsiteY99" fmla="*/ 201600 h 1879200"/>
              <a:gd name="connsiteX100" fmla="*/ 2174400 w 2455200"/>
              <a:gd name="connsiteY100" fmla="*/ 187200 h 1879200"/>
              <a:gd name="connsiteX101" fmla="*/ 2116800 w 2455200"/>
              <a:gd name="connsiteY101" fmla="*/ 165600 h 1879200"/>
              <a:gd name="connsiteX102" fmla="*/ 2088000 w 2455200"/>
              <a:gd name="connsiteY102" fmla="*/ 144000 h 1879200"/>
              <a:gd name="connsiteX103" fmla="*/ 2052000 w 2455200"/>
              <a:gd name="connsiteY103" fmla="*/ 129600 h 1879200"/>
              <a:gd name="connsiteX104" fmla="*/ 2023200 w 2455200"/>
              <a:gd name="connsiteY104" fmla="*/ 115200 h 1879200"/>
              <a:gd name="connsiteX105" fmla="*/ 2001600 w 2455200"/>
              <a:gd name="connsiteY105" fmla="*/ 108000 h 1879200"/>
              <a:gd name="connsiteX106" fmla="*/ 1972800 w 2455200"/>
              <a:gd name="connsiteY106" fmla="*/ 93600 h 1879200"/>
              <a:gd name="connsiteX107" fmla="*/ 1900800 w 2455200"/>
              <a:gd name="connsiteY107" fmla="*/ 72000 h 1879200"/>
              <a:gd name="connsiteX108" fmla="*/ 1872000 w 2455200"/>
              <a:gd name="connsiteY108" fmla="*/ 57600 h 1879200"/>
              <a:gd name="connsiteX109" fmla="*/ 1807200 w 2455200"/>
              <a:gd name="connsiteY109" fmla="*/ 36000 h 1879200"/>
              <a:gd name="connsiteX110" fmla="*/ 1728000 w 2455200"/>
              <a:gd name="connsiteY110" fmla="*/ 14400 h 1879200"/>
              <a:gd name="connsiteX111" fmla="*/ 1692000 w 2455200"/>
              <a:gd name="connsiteY111" fmla="*/ 0 h 1879200"/>
              <a:gd name="connsiteX0" fmla="*/ 866805 w 2455200"/>
              <a:gd name="connsiteY0" fmla="*/ 1727 h 1879200"/>
              <a:gd name="connsiteX1" fmla="*/ 705600 w 2455200"/>
              <a:gd name="connsiteY1" fmla="*/ 93600 h 1879200"/>
              <a:gd name="connsiteX2" fmla="*/ 669600 w 2455200"/>
              <a:gd name="connsiteY2" fmla="*/ 136800 h 1879200"/>
              <a:gd name="connsiteX3" fmla="*/ 662400 w 2455200"/>
              <a:gd name="connsiteY3" fmla="*/ 158400 h 1879200"/>
              <a:gd name="connsiteX4" fmla="*/ 633600 w 2455200"/>
              <a:gd name="connsiteY4" fmla="*/ 201600 h 1879200"/>
              <a:gd name="connsiteX5" fmla="*/ 590400 w 2455200"/>
              <a:gd name="connsiteY5" fmla="*/ 273600 h 1879200"/>
              <a:gd name="connsiteX6" fmla="*/ 576000 w 2455200"/>
              <a:gd name="connsiteY6" fmla="*/ 295200 h 1879200"/>
              <a:gd name="connsiteX7" fmla="*/ 554400 w 2455200"/>
              <a:gd name="connsiteY7" fmla="*/ 309600 h 1879200"/>
              <a:gd name="connsiteX8" fmla="*/ 489600 w 2455200"/>
              <a:gd name="connsiteY8" fmla="*/ 360000 h 1879200"/>
              <a:gd name="connsiteX9" fmla="*/ 460800 w 2455200"/>
              <a:gd name="connsiteY9" fmla="*/ 367200 h 1879200"/>
              <a:gd name="connsiteX10" fmla="*/ 439200 w 2455200"/>
              <a:gd name="connsiteY10" fmla="*/ 374400 h 1879200"/>
              <a:gd name="connsiteX11" fmla="*/ 403200 w 2455200"/>
              <a:gd name="connsiteY11" fmla="*/ 381600 h 1879200"/>
              <a:gd name="connsiteX12" fmla="*/ 367200 w 2455200"/>
              <a:gd name="connsiteY12" fmla="*/ 396000 h 1879200"/>
              <a:gd name="connsiteX13" fmla="*/ 338400 w 2455200"/>
              <a:gd name="connsiteY13" fmla="*/ 403200 h 1879200"/>
              <a:gd name="connsiteX14" fmla="*/ 280800 w 2455200"/>
              <a:gd name="connsiteY14" fmla="*/ 432000 h 1879200"/>
              <a:gd name="connsiteX15" fmla="*/ 252000 w 2455200"/>
              <a:gd name="connsiteY15" fmla="*/ 446400 h 1879200"/>
              <a:gd name="connsiteX16" fmla="*/ 230400 w 2455200"/>
              <a:gd name="connsiteY16" fmla="*/ 453600 h 1879200"/>
              <a:gd name="connsiteX17" fmla="*/ 165600 w 2455200"/>
              <a:gd name="connsiteY17" fmla="*/ 489600 h 1879200"/>
              <a:gd name="connsiteX18" fmla="*/ 136800 w 2455200"/>
              <a:gd name="connsiteY18" fmla="*/ 504000 h 1879200"/>
              <a:gd name="connsiteX19" fmla="*/ 64800 w 2455200"/>
              <a:gd name="connsiteY19" fmla="*/ 554400 h 1879200"/>
              <a:gd name="connsiteX20" fmla="*/ 43200 w 2455200"/>
              <a:gd name="connsiteY20" fmla="*/ 597600 h 1879200"/>
              <a:gd name="connsiteX21" fmla="*/ 28800 w 2455200"/>
              <a:gd name="connsiteY21" fmla="*/ 640800 h 1879200"/>
              <a:gd name="connsiteX22" fmla="*/ 7200 w 2455200"/>
              <a:gd name="connsiteY22" fmla="*/ 734400 h 1879200"/>
              <a:gd name="connsiteX23" fmla="*/ 0 w 2455200"/>
              <a:gd name="connsiteY23" fmla="*/ 792000 h 1879200"/>
              <a:gd name="connsiteX24" fmla="*/ 7200 w 2455200"/>
              <a:gd name="connsiteY24" fmla="*/ 914400 h 1879200"/>
              <a:gd name="connsiteX25" fmla="*/ 21600 w 2455200"/>
              <a:gd name="connsiteY25" fmla="*/ 986400 h 1879200"/>
              <a:gd name="connsiteX26" fmla="*/ 36000 w 2455200"/>
              <a:gd name="connsiteY26" fmla="*/ 1029600 h 1879200"/>
              <a:gd name="connsiteX27" fmla="*/ 64800 w 2455200"/>
              <a:gd name="connsiteY27" fmla="*/ 1080000 h 1879200"/>
              <a:gd name="connsiteX28" fmla="*/ 86400 w 2455200"/>
              <a:gd name="connsiteY28" fmla="*/ 1116000 h 1879200"/>
              <a:gd name="connsiteX29" fmla="*/ 100800 w 2455200"/>
              <a:gd name="connsiteY29" fmla="*/ 1144800 h 1879200"/>
              <a:gd name="connsiteX30" fmla="*/ 129600 w 2455200"/>
              <a:gd name="connsiteY30" fmla="*/ 1166400 h 1879200"/>
              <a:gd name="connsiteX31" fmla="*/ 151200 w 2455200"/>
              <a:gd name="connsiteY31" fmla="*/ 1195200 h 1879200"/>
              <a:gd name="connsiteX32" fmla="*/ 259200 w 2455200"/>
              <a:gd name="connsiteY32" fmla="*/ 1267200 h 1879200"/>
              <a:gd name="connsiteX33" fmla="*/ 316800 w 2455200"/>
              <a:gd name="connsiteY33" fmla="*/ 1303200 h 1879200"/>
              <a:gd name="connsiteX34" fmla="*/ 338400 w 2455200"/>
              <a:gd name="connsiteY34" fmla="*/ 1310400 h 1879200"/>
              <a:gd name="connsiteX35" fmla="*/ 396000 w 2455200"/>
              <a:gd name="connsiteY35" fmla="*/ 1346400 h 1879200"/>
              <a:gd name="connsiteX36" fmla="*/ 424800 w 2455200"/>
              <a:gd name="connsiteY36" fmla="*/ 1368000 h 1879200"/>
              <a:gd name="connsiteX37" fmla="*/ 446400 w 2455200"/>
              <a:gd name="connsiteY37" fmla="*/ 1375200 h 1879200"/>
              <a:gd name="connsiteX38" fmla="*/ 518400 w 2455200"/>
              <a:gd name="connsiteY38" fmla="*/ 1418400 h 1879200"/>
              <a:gd name="connsiteX39" fmla="*/ 568800 w 2455200"/>
              <a:gd name="connsiteY39" fmla="*/ 1440000 h 1879200"/>
              <a:gd name="connsiteX40" fmla="*/ 597600 w 2455200"/>
              <a:gd name="connsiteY40" fmla="*/ 1454400 h 1879200"/>
              <a:gd name="connsiteX41" fmla="*/ 619200 w 2455200"/>
              <a:gd name="connsiteY41" fmla="*/ 1461600 h 1879200"/>
              <a:gd name="connsiteX42" fmla="*/ 640800 w 2455200"/>
              <a:gd name="connsiteY42" fmla="*/ 1476000 h 1879200"/>
              <a:gd name="connsiteX43" fmla="*/ 669600 w 2455200"/>
              <a:gd name="connsiteY43" fmla="*/ 1483200 h 1879200"/>
              <a:gd name="connsiteX44" fmla="*/ 698400 w 2455200"/>
              <a:gd name="connsiteY44" fmla="*/ 1497600 h 1879200"/>
              <a:gd name="connsiteX45" fmla="*/ 777600 w 2455200"/>
              <a:gd name="connsiteY45" fmla="*/ 1519200 h 1879200"/>
              <a:gd name="connsiteX46" fmla="*/ 820800 w 2455200"/>
              <a:gd name="connsiteY46" fmla="*/ 1533600 h 1879200"/>
              <a:gd name="connsiteX47" fmla="*/ 842400 w 2455200"/>
              <a:gd name="connsiteY47" fmla="*/ 1540800 h 1879200"/>
              <a:gd name="connsiteX48" fmla="*/ 864000 w 2455200"/>
              <a:gd name="connsiteY48" fmla="*/ 1548000 h 1879200"/>
              <a:gd name="connsiteX49" fmla="*/ 914400 w 2455200"/>
              <a:gd name="connsiteY49" fmla="*/ 1569600 h 1879200"/>
              <a:gd name="connsiteX50" fmla="*/ 986400 w 2455200"/>
              <a:gd name="connsiteY50" fmla="*/ 1612800 h 1879200"/>
              <a:gd name="connsiteX51" fmla="*/ 1015200 w 2455200"/>
              <a:gd name="connsiteY51" fmla="*/ 1620000 h 1879200"/>
              <a:gd name="connsiteX52" fmla="*/ 1058400 w 2455200"/>
              <a:gd name="connsiteY52" fmla="*/ 1648800 h 1879200"/>
              <a:gd name="connsiteX53" fmla="*/ 1080000 w 2455200"/>
              <a:gd name="connsiteY53" fmla="*/ 1663200 h 1879200"/>
              <a:gd name="connsiteX54" fmla="*/ 1108800 w 2455200"/>
              <a:gd name="connsiteY54" fmla="*/ 1677600 h 1879200"/>
              <a:gd name="connsiteX55" fmla="*/ 1130400 w 2455200"/>
              <a:gd name="connsiteY55" fmla="*/ 1692000 h 1879200"/>
              <a:gd name="connsiteX56" fmla="*/ 1159200 w 2455200"/>
              <a:gd name="connsiteY56" fmla="*/ 1706400 h 1879200"/>
              <a:gd name="connsiteX57" fmla="*/ 1180800 w 2455200"/>
              <a:gd name="connsiteY57" fmla="*/ 1720800 h 1879200"/>
              <a:gd name="connsiteX58" fmla="*/ 1209600 w 2455200"/>
              <a:gd name="connsiteY58" fmla="*/ 1735200 h 1879200"/>
              <a:gd name="connsiteX59" fmla="*/ 1238400 w 2455200"/>
              <a:gd name="connsiteY59" fmla="*/ 1756800 h 1879200"/>
              <a:gd name="connsiteX60" fmla="*/ 1260000 w 2455200"/>
              <a:gd name="connsiteY60" fmla="*/ 1764000 h 1879200"/>
              <a:gd name="connsiteX61" fmla="*/ 1288800 w 2455200"/>
              <a:gd name="connsiteY61" fmla="*/ 1778400 h 1879200"/>
              <a:gd name="connsiteX62" fmla="*/ 1310400 w 2455200"/>
              <a:gd name="connsiteY62" fmla="*/ 1785600 h 1879200"/>
              <a:gd name="connsiteX63" fmla="*/ 1346400 w 2455200"/>
              <a:gd name="connsiteY63" fmla="*/ 1800000 h 1879200"/>
              <a:gd name="connsiteX64" fmla="*/ 1382400 w 2455200"/>
              <a:gd name="connsiteY64" fmla="*/ 1807200 h 1879200"/>
              <a:gd name="connsiteX65" fmla="*/ 1440000 w 2455200"/>
              <a:gd name="connsiteY65" fmla="*/ 1828800 h 1879200"/>
              <a:gd name="connsiteX66" fmla="*/ 1476000 w 2455200"/>
              <a:gd name="connsiteY66" fmla="*/ 1836000 h 1879200"/>
              <a:gd name="connsiteX67" fmla="*/ 1497600 w 2455200"/>
              <a:gd name="connsiteY67" fmla="*/ 1843200 h 1879200"/>
              <a:gd name="connsiteX68" fmla="*/ 1562400 w 2455200"/>
              <a:gd name="connsiteY68" fmla="*/ 1857600 h 1879200"/>
              <a:gd name="connsiteX69" fmla="*/ 1584000 w 2455200"/>
              <a:gd name="connsiteY69" fmla="*/ 1864800 h 1879200"/>
              <a:gd name="connsiteX70" fmla="*/ 1742400 w 2455200"/>
              <a:gd name="connsiteY70" fmla="*/ 1879200 h 1879200"/>
              <a:gd name="connsiteX71" fmla="*/ 1994400 w 2455200"/>
              <a:gd name="connsiteY71" fmla="*/ 1872000 h 1879200"/>
              <a:gd name="connsiteX72" fmla="*/ 2095200 w 2455200"/>
              <a:gd name="connsiteY72" fmla="*/ 1857600 h 1879200"/>
              <a:gd name="connsiteX73" fmla="*/ 2145600 w 2455200"/>
              <a:gd name="connsiteY73" fmla="*/ 1850400 h 1879200"/>
              <a:gd name="connsiteX74" fmla="*/ 2167200 w 2455200"/>
              <a:gd name="connsiteY74" fmla="*/ 1843200 h 1879200"/>
              <a:gd name="connsiteX75" fmla="*/ 2217600 w 2455200"/>
              <a:gd name="connsiteY75" fmla="*/ 1821600 h 1879200"/>
              <a:gd name="connsiteX76" fmla="*/ 2246400 w 2455200"/>
              <a:gd name="connsiteY76" fmla="*/ 1800000 h 1879200"/>
              <a:gd name="connsiteX77" fmla="*/ 2268000 w 2455200"/>
              <a:gd name="connsiteY77" fmla="*/ 1792800 h 1879200"/>
              <a:gd name="connsiteX78" fmla="*/ 2296800 w 2455200"/>
              <a:gd name="connsiteY78" fmla="*/ 1771200 h 1879200"/>
              <a:gd name="connsiteX79" fmla="*/ 2318400 w 2455200"/>
              <a:gd name="connsiteY79" fmla="*/ 1756800 h 1879200"/>
              <a:gd name="connsiteX80" fmla="*/ 2361600 w 2455200"/>
              <a:gd name="connsiteY80" fmla="*/ 1706400 h 1879200"/>
              <a:gd name="connsiteX81" fmla="*/ 2390400 w 2455200"/>
              <a:gd name="connsiteY81" fmla="*/ 1663200 h 1879200"/>
              <a:gd name="connsiteX82" fmla="*/ 2404800 w 2455200"/>
              <a:gd name="connsiteY82" fmla="*/ 1641600 h 1879200"/>
              <a:gd name="connsiteX83" fmla="*/ 2419200 w 2455200"/>
              <a:gd name="connsiteY83" fmla="*/ 1598400 h 1879200"/>
              <a:gd name="connsiteX84" fmla="*/ 2433600 w 2455200"/>
              <a:gd name="connsiteY84" fmla="*/ 1548000 h 1879200"/>
              <a:gd name="connsiteX85" fmla="*/ 2448000 w 2455200"/>
              <a:gd name="connsiteY85" fmla="*/ 1418400 h 1879200"/>
              <a:gd name="connsiteX86" fmla="*/ 2455200 w 2455200"/>
              <a:gd name="connsiteY86" fmla="*/ 1224000 h 1879200"/>
              <a:gd name="connsiteX87" fmla="*/ 2433600 w 2455200"/>
              <a:gd name="connsiteY87" fmla="*/ 835200 h 1879200"/>
              <a:gd name="connsiteX88" fmla="*/ 2426400 w 2455200"/>
              <a:gd name="connsiteY88" fmla="*/ 734400 h 1879200"/>
              <a:gd name="connsiteX89" fmla="*/ 2412000 w 2455200"/>
              <a:gd name="connsiteY89" fmla="*/ 568800 h 1879200"/>
              <a:gd name="connsiteX90" fmla="*/ 2397600 w 2455200"/>
              <a:gd name="connsiteY90" fmla="*/ 475200 h 1879200"/>
              <a:gd name="connsiteX91" fmla="*/ 2383200 w 2455200"/>
              <a:gd name="connsiteY91" fmla="*/ 417600 h 1879200"/>
              <a:gd name="connsiteX92" fmla="*/ 2368800 w 2455200"/>
              <a:gd name="connsiteY92" fmla="*/ 388800 h 1879200"/>
              <a:gd name="connsiteX93" fmla="*/ 2361600 w 2455200"/>
              <a:gd name="connsiteY93" fmla="*/ 360000 h 1879200"/>
              <a:gd name="connsiteX94" fmla="*/ 2332800 w 2455200"/>
              <a:gd name="connsiteY94" fmla="*/ 316800 h 1879200"/>
              <a:gd name="connsiteX95" fmla="*/ 2296800 w 2455200"/>
              <a:gd name="connsiteY95" fmla="*/ 273600 h 1879200"/>
              <a:gd name="connsiteX96" fmla="*/ 2275200 w 2455200"/>
              <a:gd name="connsiteY96" fmla="*/ 259200 h 1879200"/>
              <a:gd name="connsiteX97" fmla="*/ 2253600 w 2455200"/>
              <a:gd name="connsiteY97" fmla="*/ 237600 h 1879200"/>
              <a:gd name="connsiteX98" fmla="*/ 2232000 w 2455200"/>
              <a:gd name="connsiteY98" fmla="*/ 223200 h 1879200"/>
              <a:gd name="connsiteX99" fmla="*/ 2203200 w 2455200"/>
              <a:gd name="connsiteY99" fmla="*/ 201600 h 1879200"/>
              <a:gd name="connsiteX100" fmla="*/ 2174400 w 2455200"/>
              <a:gd name="connsiteY100" fmla="*/ 187200 h 1879200"/>
              <a:gd name="connsiteX101" fmla="*/ 2116800 w 2455200"/>
              <a:gd name="connsiteY101" fmla="*/ 165600 h 1879200"/>
              <a:gd name="connsiteX102" fmla="*/ 2088000 w 2455200"/>
              <a:gd name="connsiteY102" fmla="*/ 144000 h 1879200"/>
              <a:gd name="connsiteX103" fmla="*/ 2052000 w 2455200"/>
              <a:gd name="connsiteY103" fmla="*/ 129600 h 1879200"/>
              <a:gd name="connsiteX104" fmla="*/ 2023200 w 2455200"/>
              <a:gd name="connsiteY104" fmla="*/ 115200 h 1879200"/>
              <a:gd name="connsiteX105" fmla="*/ 2001600 w 2455200"/>
              <a:gd name="connsiteY105" fmla="*/ 108000 h 1879200"/>
              <a:gd name="connsiteX106" fmla="*/ 1972800 w 2455200"/>
              <a:gd name="connsiteY106" fmla="*/ 93600 h 1879200"/>
              <a:gd name="connsiteX107" fmla="*/ 1900800 w 2455200"/>
              <a:gd name="connsiteY107" fmla="*/ 72000 h 1879200"/>
              <a:gd name="connsiteX108" fmla="*/ 1872000 w 2455200"/>
              <a:gd name="connsiteY108" fmla="*/ 57600 h 1879200"/>
              <a:gd name="connsiteX109" fmla="*/ 1807200 w 2455200"/>
              <a:gd name="connsiteY109" fmla="*/ 36000 h 1879200"/>
              <a:gd name="connsiteX110" fmla="*/ 1728000 w 2455200"/>
              <a:gd name="connsiteY110" fmla="*/ 14400 h 1879200"/>
              <a:gd name="connsiteX111" fmla="*/ 1692000 w 2455200"/>
              <a:gd name="connsiteY111" fmla="*/ 0 h 187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455200" h="1879200">
                <a:moveTo>
                  <a:pt x="866805" y="1727"/>
                </a:moveTo>
                <a:cubicBezTo>
                  <a:pt x="850005" y="30527"/>
                  <a:pt x="738467" y="71088"/>
                  <a:pt x="705600" y="93600"/>
                </a:cubicBezTo>
                <a:cubicBezTo>
                  <a:pt x="672733" y="116112"/>
                  <a:pt x="693156" y="89687"/>
                  <a:pt x="669600" y="136800"/>
                </a:cubicBezTo>
                <a:cubicBezTo>
                  <a:pt x="666206" y="143588"/>
                  <a:pt x="666086" y="151766"/>
                  <a:pt x="662400" y="158400"/>
                </a:cubicBezTo>
                <a:cubicBezTo>
                  <a:pt x="653995" y="173529"/>
                  <a:pt x="640028" y="185531"/>
                  <a:pt x="633600" y="201600"/>
                </a:cubicBezTo>
                <a:cubicBezTo>
                  <a:pt x="611278" y="257406"/>
                  <a:pt x="629908" y="220923"/>
                  <a:pt x="590400" y="273600"/>
                </a:cubicBezTo>
                <a:cubicBezTo>
                  <a:pt x="585208" y="280523"/>
                  <a:pt x="582119" y="289081"/>
                  <a:pt x="576000" y="295200"/>
                </a:cubicBezTo>
                <a:cubicBezTo>
                  <a:pt x="569881" y="301319"/>
                  <a:pt x="561048" y="304060"/>
                  <a:pt x="554400" y="309600"/>
                </a:cubicBezTo>
                <a:cubicBezTo>
                  <a:pt x="532610" y="327759"/>
                  <a:pt x="520796" y="352201"/>
                  <a:pt x="489600" y="360000"/>
                </a:cubicBezTo>
                <a:cubicBezTo>
                  <a:pt x="480000" y="362400"/>
                  <a:pt x="470315" y="364482"/>
                  <a:pt x="460800" y="367200"/>
                </a:cubicBezTo>
                <a:cubicBezTo>
                  <a:pt x="453503" y="369285"/>
                  <a:pt x="446563" y="372559"/>
                  <a:pt x="439200" y="374400"/>
                </a:cubicBezTo>
                <a:cubicBezTo>
                  <a:pt x="427328" y="377368"/>
                  <a:pt x="414922" y="378084"/>
                  <a:pt x="403200" y="381600"/>
                </a:cubicBezTo>
                <a:cubicBezTo>
                  <a:pt x="390821" y="385314"/>
                  <a:pt x="379461" y="391913"/>
                  <a:pt x="367200" y="396000"/>
                </a:cubicBezTo>
                <a:cubicBezTo>
                  <a:pt x="357812" y="399129"/>
                  <a:pt x="348000" y="400800"/>
                  <a:pt x="338400" y="403200"/>
                </a:cubicBezTo>
                <a:cubicBezTo>
                  <a:pt x="300150" y="428700"/>
                  <a:pt x="333641" y="408515"/>
                  <a:pt x="280800" y="432000"/>
                </a:cubicBezTo>
                <a:cubicBezTo>
                  <a:pt x="270992" y="436359"/>
                  <a:pt x="261865" y="442172"/>
                  <a:pt x="252000" y="446400"/>
                </a:cubicBezTo>
                <a:cubicBezTo>
                  <a:pt x="245024" y="449390"/>
                  <a:pt x="237376" y="450610"/>
                  <a:pt x="230400" y="453600"/>
                </a:cubicBezTo>
                <a:cubicBezTo>
                  <a:pt x="200190" y="466547"/>
                  <a:pt x="196323" y="472532"/>
                  <a:pt x="165600" y="489600"/>
                </a:cubicBezTo>
                <a:cubicBezTo>
                  <a:pt x="156218" y="494812"/>
                  <a:pt x="146004" y="498478"/>
                  <a:pt x="136800" y="504000"/>
                </a:cubicBezTo>
                <a:cubicBezTo>
                  <a:pt x="107253" y="521728"/>
                  <a:pt x="91056" y="534708"/>
                  <a:pt x="64800" y="554400"/>
                </a:cubicBezTo>
                <a:cubicBezTo>
                  <a:pt x="38542" y="633175"/>
                  <a:pt x="80420" y="513856"/>
                  <a:pt x="43200" y="597600"/>
                </a:cubicBezTo>
                <a:cubicBezTo>
                  <a:pt x="37035" y="611471"/>
                  <a:pt x="32481" y="626074"/>
                  <a:pt x="28800" y="640800"/>
                </a:cubicBezTo>
                <a:cubicBezTo>
                  <a:pt x="22184" y="667262"/>
                  <a:pt x="11633" y="705589"/>
                  <a:pt x="7200" y="734400"/>
                </a:cubicBezTo>
                <a:cubicBezTo>
                  <a:pt x="4258" y="753524"/>
                  <a:pt x="2400" y="772800"/>
                  <a:pt x="0" y="792000"/>
                </a:cubicBezTo>
                <a:cubicBezTo>
                  <a:pt x="2400" y="832800"/>
                  <a:pt x="3659" y="873683"/>
                  <a:pt x="7200" y="914400"/>
                </a:cubicBezTo>
                <a:cubicBezTo>
                  <a:pt x="8789" y="932670"/>
                  <a:pt x="15766" y="966952"/>
                  <a:pt x="21600" y="986400"/>
                </a:cubicBezTo>
                <a:cubicBezTo>
                  <a:pt x="25962" y="1000939"/>
                  <a:pt x="27580" y="1016970"/>
                  <a:pt x="36000" y="1029600"/>
                </a:cubicBezTo>
                <a:cubicBezTo>
                  <a:pt x="66173" y="1074860"/>
                  <a:pt x="34350" y="1025190"/>
                  <a:pt x="64800" y="1080000"/>
                </a:cubicBezTo>
                <a:cubicBezTo>
                  <a:pt x="71596" y="1092233"/>
                  <a:pt x="79604" y="1103767"/>
                  <a:pt x="86400" y="1116000"/>
                </a:cubicBezTo>
                <a:cubicBezTo>
                  <a:pt x="91612" y="1125382"/>
                  <a:pt x="93815" y="1136651"/>
                  <a:pt x="100800" y="1144800"/>
                </a:cubicBezTo>
                <a:cubicBezTo>
                  <a:pt x="108609" y="1153911"/>
                  <a:pt x="121115" y="1157915"/>
                  <a:pt x="129600" y="1166400"/>
                </a:cubicBezTo>
                <a:cubicBezTo>
                  <a:pt x="138085" y="1174885"/>
                  <a:pt x="142715" y="1186715"/>
                  <a:pt x="151200" y="1195200"/>
                </a:cubicBezTo>
                <a:cubicBezTo>
                  <a:pt x="181317" y="1225317"/>
                  <a:pt x="224542" y="1245539"/>
                  <a:pt x="259200" y="1267200"/>
                </a:cubicBezTo>
                <a:cubicBezTo>
                  <a:pt x="278400" y="1279200"/>
                  <a:pt x="295320" y="1296040"/>
                  <a:pt x="316800" y="1303200"/>
                </a:cubicBezTo>
                <a:cubicBezTo>
                  <a:pt x="324000" y="1305600"/>
                  <a:pt x="331612" y="1307006"/>
                  <a:pt x="338400" y="1310400"/>
                </a:cubicBezTo>
                <a:cubicBezTo>
                  <a:pt x="349610" y="1316005"/>
                  <a:pt x="382673" y="1336881"/>
                  <a:pt x="396000" y="1346400"/>
                </a:cubicBezTo>
                <a:cubicBezTo>
                  <a:pt x="405765" y="1353375"/>
                  <a:pt x="414381" y="1362046"/>
                  <a:pt x="424800" y="1368000"/>
                </a:cubicBezTo>
                <a:cubicBezTo>
                  <a:pt x="431390" y="1371765"/>
                  <a:pt x="439718" y="1371602"/>
                  <a:pt x="446400" y="1375200"/>
                </a:cubicBezTo>
                <a:cubicBezTo>
                  <a:pt x="471043" y="1388469"/>
                  <a:pt x="493366" y="1405883"/>
                  <a:pt x="518400" y="1418400"/>
                </a:cubicBezTo>
                <a:cubicBezTo>
                  <a:pt x="613918" y="1466159"/>
                  <a:pt x="494641" y="1408218"/>
                  <a:pt x="568800" y="1440000"/>
                </a:cubicBezTo>
                <a:cubicBezTo>
                  <a:pt x="578665" y="1444228"/>
                  <a:pt x="587735" y="1450172"/>
                  <a:pt x="597600" y="1454400"/>
                </a:cubicBezTo>
                <a:cubicBezTo>
                  <a:pt x="604576" y="1457390"/>
                  <a:pt x="612412" y="1458206"/>
                  <a:pt x="619200" y="1461600"/>
                </a:cubicBezTo>
                <a:cubicBezTo>
                  <a:pt x="626940" y="1465470"/>
                  <a:pt x="632846" y="1472591"/>
                  <a:pt x="640800" y="1476000"/>
                </a:cubicBezTo>
                <a:cubicBezTo>
                  <a:pt x="649895" y="1479898"/>
                  <a:pt x="660335" y="1479725"/>
                  <a:pt x="669600" y="1483200"/>
                </a:cubicBezTo>
                <a:cubicBezTo>
                  <a:pt x="679650" y="1486969"/>
                  <a:pt x="688535" y="1493372"/>
                  <a:pt x="698400" y="1497600"/>
                </a:cubicBezTo>
                <a:cubicBezTo>
                  <a:pt x="720198" y="1506942"/>
                  <a:pt x="761081" y="1513694"/>
                  <a:pt x="777600" y="1519200"/>
                </a:cubicBezTo>
                <a:lnTo>
                  <a:pt x="820800" y="1533600"/>
                </a:lnTo>
                <a:lnTo>
                  <a:pt x="842400" y="1540800"/>
                </a:lnTo>
                <a:cubicBezTo>
                  <a:pt x="849600" y="1543200"/>
                  <a:pt x="857685" y="1543790"/>
                  <a:pt x="864000" y="1548000"/>
                </a:cubicBezTo>
                <a:cubicBezTo>
                  <a:pt x="893834" y="1567889"/>
                  <a:pt x="877205" y="1560301"/>
                  <a:pt x="914400" y="1569600"/>
                </a:cubicBezTo>
                <a:cubicBezTo>
                  <a:pt x="935931" y="1583954"/>
                  <a:pt x="961097" y="1603312"/>
                  <a:pt x="986400" y="1612800"/>
                </a:cubicBezTo>
                <a:cubicBezTo>
                  <a:pt x="995665" y="1616275"/>
                  <a:pt x="1005600" y="1617600"/>
                  <a:pt x="1015200" y="1620000"/>
                </a:cubicBezTo>
                <a:lnTo>
                  <a:pt x="1058400" y="1648800"/>
                </a:lnTo>
                <a:cubicBezTo>
                  <a:pt x="1065600" y="1653600"/>
                  <a:pt x="1072260" y="1659330"/>
                  <a:pt x="1080000" y="1663200"/>
                </a:cubicBezTo>
                <a:cubicBezTo>
                  <a:pt x="1089600" y="1668000"/>
                  <a:pt x="1099481" y="1672275"/>
                  <a:pt x="1108800" y="1677600"/>
                </a:cubicBezTo>
                <a:cubicBezTo>
                  <a:pt x="1116313" y="1681893"/>
                  <a:pt x="1122887" y="1687707"/>
                  <a:pt x="1130400" y="1692000"/>
                </a:cubicBezTo>
                <a:cubicBezTo>
                  <a:pt x="1139719" y="1697325"/>
                  <a:pt x="1149881" y="1701075"/>
                  <a:pt x="1159200" y="1706400"/>
                </a:cubicBezTo>
                <a:cubicBezTo>
                  <a:pt x="1166713" y="1710693"/>
                  <a:pt x="1173287" y="1716507"/>
                  <a:pt x="1180800" y="1720800"/>
                </a:cubicBezTo>
                <a:cubicBezTo>
                  <a:pt x="1190119" y="1726125"/>
                  <a:pt x="1200498" y="1729511"/>
                  <a:pt x="1209600" y="1735200"/>
                </a:cubicBezTo>
                <a:cubicBezTo>
                  <a:pt x="1219776" y="1741560"/>
                  <a:pt x="1227981" y="1750846"/>
                  <a:pt x="1238400" y="1756800"/>
                </a:cubicBezTo>
                <a:cubicBezTo>
                  <a:pt x="1244990" y="1760565"/>
                  <a:pt x="1253024" y="1761010"/>
                  <a:pt x="1260000" y="1764000"/>
                </a:cubicBezTo>
                <a:cubicBezTo>
                  <a:pt x="1269865" y="1768228"/>
                  <a:pt x="1278935" y="1774172"/>
                  <a:pt x="1288800" y="1778400"/>
                </a:cubicBezTo>
                <a:cubicBezTo>
                  <a:pt x="1295776" y="1781390"/>
                  <a:pt x="1303294" y="1782935"/>
                  <a:pt x="1310400" y="1785600"/>
                </a:cubicBezTo>
                <a:cubicBezTo>
                  <a:pt x="1322501" y="1790138"/>
                  <a:pt x="1334021" y="1796286"/>
                  <a:pt x="1346400" y="1800000"/>
                </a:cubicBezTo>
                <a:cubicBezTo>
                  <a:pt x="1358122" y="1803516"/>
                  <a:pt x="1370528" y="1804232"/>
                  <a:pt x="1382400" y="1807200"/>
                </a:cubicBezTo>
                <a:cubicBezTo>
                  <a:pt x="1410382" y="1814195"/>
                  <a:pt x="1406966" y="1818890"/>
                  <a:pt x="1440000" y="1828800"/>
                </a:cubicBezTo>
                <a:cubicBezTo>
                  <a:pt x="1451722" y="1832316"/>
                  <a:pt x="1464128" y="1833032"/>
                  <a:pt x="1476000" y="1836000"/>
                </a:cubicBezTo>
                <a:cubicBezTo>
                  <a:pt x="1483363" y="1837841"/>
                  <a:pt x="1490303" y="1841115"/>
                  <a:pt x="1497600" y="1843200"/>
                </a:cubicBezTo>
                <a:cubicBezTo>
                  <a:pt x="1549338" y="1857982"/>
                  <a:pt x="1503011" y="1842753"/>
                  <a:pt x="1562400" y="1857600"/>
                </a:cubicBezTo>
                <a:cubicBezTo>
                  <a:pt x="1569763" y="1859441"/>
                  <a:pt x="1576514" y="1863552"/>
                  <a:pt x="1584000" y="1864800"/>
                </a:cubicBezTo>
                <a:cubicBezTo>
                  <a:pt x="1620534" y="1870889"/>
                  <a:pt x="1712611" y="1876909"/>
                  <a:pt x="1742400" y="1879200"/>
                </a:cubicBezTo>
                <a:lnTo>
                  <a:pt x="1994400" y="1872000"/>
                </a:lnTo>
                <a:cubicBezTo>
                  <a:pt x="2057664" y="1869124"/>
                  <a:pt x="2045603" y="1865866"/>
                  <a:pt x="2095200" y="1857600"/>
                </a:cubicBezTo>
                <a:cubicBezTo>
                  <a:pt x="2111940" y="1854810"/>
                  <a:pt x="2128800" y="1852800"/>
                  <a:pt x="2145600" y="1850400"/>
                </a:cubicBezTo>
                <a:cubicBezTo>
                  <a:pt x="2152800" y="1848000"/>
                  <a:pt x="2160224" y="1846190"/>
                  <a:pt x="2167200" y="1843200"/>
                </a:cubicBezTo>
                <a:cubicBezTo>
                  <a:pt x="2229479" y="1816509"/>
                  <a:pt x="2166944" y="1838485"/>
                  <a:pt x="2217600" y="1821600"/>
                </a:cubicBezTo>
                <a:cubicBezTo>
                  <a:pt x="2227200" y="1814400"/>
                  <a:pt x="2235981" y="1805954"/>
                  <a:pt x="2246400" y="1800000"/>
                </a:cubicBezTo>
                <a:cubicBezTo>
                  <a:pt x="2252990" y="1796235"/>
                  <a:pt x="2261410" y="1796565"/>
                  <a:pt x="2268000" y="1792800"/>
                </a:cubicBezTo>
                <a:cubicBezTo>
                  <a:pt x="2278419" y="1786846"/>
                  <a:pt x="2287035" y="1778175"/>
                  <a:pt x="2296800" y="1771200"/>
                </a:cubicBezTo>
                <a:cubicBezTo>
                  <a:pt x="2303841" y="1766170"/>
                  <a:pt x="2311752" y="1762340"/>
                  <a:pt x="2318400" y="1756800"/>
                </a:cubicBezTo>
                <a:cubicBezTo>
                  <a:pt x="2336299" y="1741884"/>
                  <a:pt x="2348252" y="1725469"/>
                  <a:pt x="2361600" y="1706400"/>
                </a:cubicBezTo>
                <a:cubicBezTo>
                  <a:pt x="2371525" y="1692222"/>
                  <a:pt x="2380800" y="1677600"/>
                  <a:pt x="2390400" y="1663200"/>
                </a:cubicBezTo>
                <a:cubicBezTo>
                  <a:pt x="2395200" y="1656000"/>
                  <a:pt x="2402064" y="1649809"/>
                  <a:pt x="2404800" y="1641600"/>
                </a:cubicBezTo>
                <a:cubicBezTo>
                  <a:pt x="2409600" y="1627200"/>
                  <a:pt x="2415519" y="1613126"/>
                  <a:pt x="2419200" y="1598400"/>
                </a:cubicBezTo>
                <a:cubicBezTo>
                  <a:pt x="2428241" y="1562237"/>
                  <a:pt x="2423271" y="1578988"/>
                  <a:pt x="2433600" y="1548000"/>
                </a:cubicBezTo>
                <a:cubicBezTo>
                  <a:pt x="2440820" y="1497458"/>
                  <a:pt x="2445088" y="1473731"/>
                  <a:pt x="2448000" y="1418400"/>
                </a:cubicBezTo>
                <a:cubicBezTo>
                  <a:pt x="2451408" y="1353645"/>
                  <a:pt x="2452800" y="1288800"/>
                  <a:pt x="2455200" y="1224000"/>
                </a:cubicBezTo>
                <a:cubicBezTo>
                  <a:pt x="2450038" y="1125926"/>
                  <a:pt x="2438702" y="906621"/>
                  <a:pt x="2433600" y="835200"/>
                </a:cubicBezTo>
                <a:cubicBezTo>
                  <a:pt x="2431200" y="801600"/>
                  <a:pt x="2429122" y="767975"/>
                  <a:pt x="2426400" y="734400"/>
                </a:cubicBezTo>
                <a:cubicBezTo>
                  <a:pt x="2421922" y="679173"/>
                  <a:pt x="2418873" y="623780"/>
                  <a:pt x="2412000" y="568800"/>
                </a:cubicBezTo>
                <a:cubicBezTo>
                  <a:pt x="2406443" y="524343"/>
                  <a:pt x="2406596" y="514181"/>
                  <a:pt x="2397600" y="475200"/>
                </a:cubicBezTo>
                <a:cubicBezTo>
                  <a:pt x="2393150" y="455916"/>
                  <a:pt x="2392051" y="435302"/>
                  <a:pt x="2383200" y="417600"/>
                </a:cubicBezTo>
                <a:cubicBezTo>
                  <a:pt x="2378400" y="408000"/>
                  <a:pt x="2372569" y="398850"/>
                  <a:pt x="2368800" y="388800"/>
                </a:cubicBezTo>
                <a:cubicBezTo>
                  <a:pt x="2365325" y="379535"/>
                  <a:pt x="2366025" y="368851"/>
                  <a:pt x="2361600" y="360000"/>
                </a:cubicBezTo>
                <a:cubicBezTo>
                  <a:pt x="2353860" y="344520"/>
                  <a:pt x="2342400" y="331200"/>
                  <a:pt x="2332800" y="316800"/>
                </a:cubicBezTo>
                <a:cubicBezTo>
                  <a:pt x="2318641" y="295561"/>
                  <a:pt x="2317589" y="290924"/>
                  <a:pt x="2296800" y="273600"/>
                </a:cubicBezTo>
                <a:cubicBezTo>
                  <a:pt x="2290152" y="268060"/>
                  <a:pt x="2281848" y="264740"/>
                  <a:pt x="2275200" y="259200"/>
                </a:cubicBezTo>
                <a:cubicBezTo>
                  <a:pt x="2267378" y="252681"/>
                  <a:pt x="2261422" y="244119"/>
                  <a:pt x="2253600" y="237600"/>
                </a:cubicBezTo>
                <a:cubicBezTo>
                  <a:pt x="2246952" y="232060"/>
                  <a:pt x="2239041" y="228230"/>
                  <a:pt x="2232000" y="223200"/>
                </a:cubicBezTo>
                <a:cubicBezTo>
                  <a:pt x="2222235" y="216225"/>
                  <a:pt x="2213376" y="207960"/>
                  <a:pt x="2203200" y="201600"/>
                </a:cubicBezTo>
                <a:cubicBezTo>
                  <a:pt x="2194098" y="195911"/>
                  <a:pt x="2184208" y="191559"/>
                  <a:pt x="2174400" y="187200"/>
                </a:cubicBezTo>
                <a:cubicBezTo>
                  <a:pt x="2148572" y="175721"/>
                  <a:pt x="2140550" y="173517"/>
                  <a:pt x="2116800" y="165600"/>
                </a:cubicBezTo>
                <a:cubicBezTo>
                  <a:pt x="2107200" y="158400"/>
                  <a:pt x="2098490" y="149828"/>
                  <a:pt x="2088000" y="144000"/>
                </a:cubicBezTo>
                <a:cubicBezTo>
                  <a:pt x="2076702" y="137723"/>
                  <a:pt x="2063810" y="134849"/>
                  <a:pt x="2052000" y="129600"/>
                </a:cubicBezTo>
                <a:cubicBezTo>
                  <a:pt x="2042192" y="125241"/>
                  <a:pt x="2033065" y="119428"/>
                  <a:pt x="2023200" y="115200"/>
                </a:cubicBezTo>
                <a:cubicBezTo>
                  <a:pt x="2016224" y="112210"/>
                  <a:pt x="2008576" y="110990"/>
                  <a:pt x="2001600" y="108000"/>
                </a:cubicBezTo>
                <a:cubicBezTo>
                  <a:pt x="1991735" y="103772"/>
                  <a:pt x="1982850" y="97369"/>
                  <a:pt x="1972800" y="93600"/>
                </a:cubicBezTo>
                <a:cubicBezTo>
                  <a:pt x="1931459" y="78097"/>
                  <a:pt x="1950036" y="96618"/>
                  <a:pt x="1900800" y="72000"/>
                </a:cubicBezTo>
                <a:cubicBezTo>
                  <a:pt x="1891200" y="67200"/>
                  <a:pt x="1881965" y="61586"/>
                  <a:pt x="1872000" y="57600"/>
                </a:cubicBezTo>
                <a:lnTo>
                  <a:pt x="1807200" y="36000"/>
                </a:lnTo>
                <a:cubicBezTo>
                  <a:pt x="1766825" y="22542"/>
                  <a:pt x="1792963" y="30641"/>
                  <a:pt x="1728000" y="14400"/>
                </a:cubicBezTo>
                <a:cubicBezTo>
                  <a:pt x="1695907" y="6377"/>
                  <a:pt x="1706197" y="14197"/>
                  <a:pt x="1692000" y="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BB2A773-CEAC-09CC-2614-27EEF75AADC4}"/>
              </a:ext>
            </a:extLst>
          </p:cNvPr>
          <p:cNvSpPr/>
          <p:nvPr/>
        </p:nvSpPr>
        <p:spPr bwMode="auto">
          <a:xfrm>
            <a:off x="2332743" y="1720800"/>
            <a:ext cx="482498" cy="144000"/>
          </a:xfrm>
          <a:custGeom>
            <a:avLst/>
            <a:gdLst>
              <a:gd name="connsiteX0" fmla="*/ 0 w 504041"/>
              <a:gd name="connsiteY0" fmla="*/ 144000 h 144000"/>
              <a:gd name="connsiteX1" fmla="*/ 50400 w 504041"/>
              <a:gd name="connsiteY1" fmla="*/ 115200 h 144000"/>
              <a:gd name="connsiteX2" fmla="*/ 72000 w 504041"/>
              <a:gd name="connsiteY2" fmla="*/ 100800 h 144000"/>
              <a:gd name="connsiteX3" fmla="*/ 108000 w 504041"/>
              <a:gd name="connsiteY3" fmla="*/ 57600 h 144000"/>
              <a:gd name="connsiteX4" fmla="*/ 151200 w 504041"/>
              <a:gd name="connsiteY4" fmla="*/ 28800 h 144000"/>
              <a:gd name="connsiteX5" fmla="*/ 280800 w 504041"/>
              <a:gd name="connsiteY5" fmla="*/ 36000 h 144000"/>
              <a:gd name="connsiteX6" fmla="*/ 302400 w 504041"/>
              <a:gd name="connsiteY6" fmla="*/ 21600 h 144000"/>
              <a:gd name="connsiteX7" fmla="*/ 324000 w 504041"/>
              <a:gd name="connsiteY7" fmla="*/ 0 h 144000"/>
              <a:gd name="connsiteX8" fmla="*/ 374400 w 504041"/>
              <a:gd name="connsiteY8" fmla="*/ 14400 h 144000"/>
              <a:gd name="connsiteX9" fmla="*/ 410400 w 504041"/>
              <a:gd name="connsiteY9" fmla="*/ 57600 h 144000"/>
              <a:gd name="connsiteX10" fmla="*/ 417600 w 504041"/>
              <a:gd name="connsiteY10" fmla="*/ 79200 h 144000"/>
              <a:gd name="connsiteX11" fmla="*/ 482400 w 504041"/>
              <a:gd name="connsiteY11" fmla="*/ 115200 h 144000"/>
              <a:gd name="connsiteX12" fmla="*/ 504000 w 504041"/>
              <a:gd name="connsiteY12" fmla="*/ 136800 h 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4041" h="144000">
                <a:moveTo>
                  <a:pt x="0" y="144000"/>
                </a:moveTo>
                <a:cubicBezTo>
                  <a:pt x="16800" y="134400"/>
                  <a:pt x="33808" y="125155"/>
                  <a:pt x="50400" y="115200"/>
                </a:cubicBezTo>
                <a:cubicBezTo>
                  <a:pt x="57820" y="110748"/>
                  <a:pt x="65881" y="106919"/>
                  <a:pt x="72000" y="100800"/>
                </a:cubicBezTo>
                <a:cubicBezTo>
                  <a:pt x="113600" y="59200"/>
                  <a:pt x="54921" y="98884"/>
                  <a:pt x="108000" y="57600"/>
                </a:cubicBezTo>
                <a:cubicBezTo>
                  <a:pt x="121661" y="46975"/>
                  <a:pt x="151200" y="28800"/>
                  <a:pt x="151200" y="28800"/>
                </a:cubicBezTo>
                <a:cubicBezTo>
                  <a:pt x="261796" y="44599"/>
                  <a:pt x="219072" y="51432"/>
                  <a:pt x="280800" y="36000"/>
                </a:cubicBezTo>
                <a:cubicBezTo>
                  <a:pt x="288000" y="31200"/>
                  <a:pt x="295752" y="27140"/>
                  <a:pt x="302400" y="21600"/>
                </a:cubicBezTo>
                <a:cubicBezTo>
                  <a:pt x="310222" y="15081"/>
                  <a:pt x="314209" y="2797"/>
                  <a:pt x="324000" y="0"/>
                </a:cubicBezTo>
                <a:lnTo>
                  <a:pt x="374400" y="14400"/>
                </a:lnTo>
                <a:cubicBezTo>
                  <a:pt x="390324" y="30324"/>
                  <a:pt x="400376" y="37552"/>
                  <a:pt x="410400" y="57600"/>
                </a:cubicBezTo>
                <a:cubicBezTo>
                  <a:pt x="413794" y="64388"/>
                  <a:pt x="412233" y="73833"/>
                  <a:pt x="417600" y="79200"/>
                </a:cubicBezTo>
                <a:cubicBezTo>
                  <a:pt x="463003" y="124603"/>
                  <a:pt x="446184" y="97092"/>
                  <a:pt x="482400" y="115200"/>
                </a:cubicBezTo>
                <a:cubicBezTo>
                  <a:pt x="505997" y="126998"/>
                  <a:pt x="504000" y="122037"/>
                  <a:pt x="504000" y="13680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0124AAA-903D-D6DB-F468-DC5CAE05333D}"/>
              </a:ext>
            </a:extLst>
          </p:cNvPr>
          <p:cNvSpPr/>
          <p:nvPr/>
        </p:nvSpPr>
        <p:spPr bwMode="auto">
          <a:xfrm>
            <a:off x="2145600" y="1850400"/>
            <a:ext cx="1159200" cy="1000800"/>
          </a:xfrm>
          <a:custGeom>
            <a:avLst/>
            <a:gdLst>
              <a:gd name="connsiteX0" fmla="*/ 187200 w 1159200"/>
              <a:gd name="connsiteY0" fmla="*/ 14400 h 1000800"/>
              <a:gd name="connsiteX1" fmla="*/ 93600 w 1159200"/>
              <a:gd name="connsiteY1" fmla="*/ 180000 h 1000800"/>
              <a:gd name="connsiteX2" fmla="*/ 64800 w 1159200"/>
              <a:gd name="connsiteY2" fmla="*/ 252000 h 1000800"/>
              <a:gd name="connsiteX3" fmla="*/ 43200 w 1159200"/>
              <a:gd name="connsiteY3" fmla="*/ 302400 h 1000800"/>
              <a:gd name="connsiteX4" fmla="*/ 36000 w 1159200"/>
              <a:gd name="connsiteY4" fmla="*/ 439200 h 1000800"/>
              <a:gd name="connsiteX5" fmla="*/ 21600 w 1159200"/>
              <a:gd name="connsiteY5" fmla="*/ 489600 h 1000800"/>
              <a:gd name="connsiteX6" fmla="*/ 0 w 1159200"/>
              <a:gd name="connsiteY6" fmla="*/ 561600 h 1000800"/>
              <a:gd name="connsiteX7" fmla="*/ 7200 w 1159200"/>
              <a:gd name="connsiteY7" fmla="*/ 626400 h 1000800"/>
              <a:gd name="connsiteX8" fmla="*/ 28800 w 1159200"/>
              <a:gd name="connsiteY8" fmla="*/ 691200 h 1000800"/>
              <a:gd name="connsiteX9" fmla="*/ 79200 w 1159200"/>
              <a:gd name="connsiteY9" fmla="*/ 727200 h 1000800"/>
              <a:gd name="connsiteX10" fmla="*/ 144000 w 1159200"/>
              <a:gd name="connsiteY10" fmla="*/ 763200 h 1000800"/>
              <a:gd name="connsiteX11" fmla="*/ 180000 w 1159200"/>
              <a:gd name="connsiteY11" fmla="*/ 777600 h 1000800"/>
              <a:gd name="connsiteX12" fmla="*/ 201600 w 1159200"/>
              <a:gd name="connsiteY12" fmla="*/ 784800 h 1000800"/>
              <a:gd name="connsiteX13" fmla="*/ 223200 w 1159200"/>
              <a:gd name="connsiteY13" fmla="*/ 799200 h 1000800"/>
              <a:gd name="connsiteX14" fmla="*/ 266400 w 1159200"/>
              <a:gd name="connsiteY14" fmla="*/ 813600 h 1000800"/>
              <a:gd name="connsiteX15" fmla="*/ 316800 w 1159200"/>
              <a:gd name="connsiteY15" fmla="*/ 835200 h 1000800"/>
              <a:gd name="connsiteX16" fmla="*/ 338400 w 1159200"/>
              <a:gd name="connsiteY16" fmla="*/ 849600 h 1000800"/>
              <a:gd name="connsiteX17" fmla="*/ 403200 w 1159200"/>
              <a:gd name="connsiteY17" fmla="*/ 871200 h 1000800"/>
              <a:gd name="connsiteX18" fmla="*/ 439200 w 1159200"/>
              <a:gd name="connsiteY18" fmla="*/ 892800 h 1000800"/>
              <a:gd name="connsiteX19" fmla="*/ 468000 w 1159200"/>
              <a:gd name="connsiteY19" fmla="*/ 907200 h 1000800"/>
              <a:gd name="connsiteX20" fmla="*/ 518400 w 1159200"/>
              <a:gd name="connsiteY20" fmla="*/ 943200 h 1000800"/>
              <a:gd name="connsiteX21" fmla="*/ 561600 w 1159200"/>
              <a:gd name="connsiteY21" fmla="*/ 972000 h 1000800"/>
              <a:gd name="connsiteX22" fmla="*/ 583200 w 1159200"/>
              <a:gd name="connsiteY22" fmla="*/ 986400 h 1000800"/>
              <a:gd name="connsiteX23" fmla="*/ 612000 w 1159200"/>
              <a:gd name="connsiteY23" fmla="*/ 1000800 h 1000800"/>
              <a:gd name="connsiteX24" fmla="*/ 698400 w 1159200"/>
              <a:gd name="connsiteY24" fmla="*/ 986400 h 1000800"/>
              <a:gd name="connsiteX25" fmla="*/ 727200 w 1159200"/>
              <a:gd name="connsiteY25" fmla="*/ 979200 h 1000800"/>
              <a:gd name="connsiteX26" fmla="*/ 806400 w 1159200"/>
              <a:gd name="connsiteY26" fmla="*/ 943200 h 1000800"/>
              <a:gd name="connsiteX27" fmla="*/ 835200 w 1159200"/>
              <a:gd name="connsiteY27" fmla="*/ 914400 h 1000800"/>
              <a:gd name="connsiteX28" fmla="*/ 914400 w 1159200"/>
              <a:gd name="connsiteY28" fmla="*/ 856800 h 1000800"/>
              <a:gd name="connsiteX29" fmla="*/ 950400 w 1159200"/>
              <a:gd name="connsiteY29" fmla="*/ 835200 h 1000800"/>
              <a:gd name="connsiteX30" fmla="*/ 1022400 w 1159200"/>
              <a:gd name="connsiteY30" fmla="*/ 799200 h 1000800"/>
              <a:gd name="connsiteX31" fmla="*/ 1108800 w 1159200"/>
              <a:gd name="connsiteY31" fmla="*/ 741600 h 1000800"/>
              <a:gd name="connsiteX32" fmla="*/ 1130400 w 1159200"/>
              <a:gd name="connsiteY32" fmla="*/ 720000 h 1000800"/>
              <a:gd name="connsiteX33" fmla="*/ 1159200 w 1159200"/>
              <a:gd name="connsiteY33" fmla="*/ 655200 h 1000800"/>
              <a:gd name="connsiteX34" fmla="*/ 1152000 w 1159200"/>
              <a:gd name="connsiteY34" fmla="*/ 518400 h 1000800"/>
              <a:gd name="connsiteX35" fmla="*/ 1130400 w 1159200"/>
              <a:gd name="connsiteY35" fmla="*/ 489600 h 1000800"/>
              <a:gd name="connsiteX36" fmla="*/ 1087200 w 1159200"/>
              <a:gd name="connsiteY36" fmla="*/ 424800 h 1000800"/>
              <a:gd name="connsiteX37" fmla="*/ 1044000 w 1159200"/>
              <a:gd name="connsiteY37" fmla="*/ 381600 h 1000800"/>
              <a:gd name="connsiteX38" fmla="*/ 1015200 w 1159200"/>
              <a:gd name="connsiteY38" fmla="*/ 352800 h 1000800"/>
              <a:gd name="connsiteX39" fmla="*/ 986400 w 1159200"/>
              <a:gd name="connsiteY39" fmla="*/ 331200 h 1000800"/>
              <a:gd name="connsiteX40" fmla="*/ 964800 w 1159200"/>
              <a:gd name="connsiteY40" fmla="*/ 309600 h 1000800"/>
              <a:gd name="connsiteX41" fmla="*/ 943200 w 1159200"/>
              <a:gd name="connsiteY41" fmla="*/ 295200 h 1000800"/>
              <a:gd name="connsiteX42" fmla="*/ 900000 w 1159200"/>
              <a:gd name="connsiteY42" fmla="*/ 259200 h 1000800"/>
              <a:gd name="connsiteX43" fmla="*/ 871200 w 1159200"/>
              <a:gd name="connsiteY43" fmla="*/ 237600 h 1000800"/>
              <a:gd name="connsiteX44" fmla="*/ 849600 w 1159200"/>
              <a:gd name="connsiteY44" fmla="*/ 216000 h 1000800"/>
              <a:gd name="connsiteX45" fmla="*/ 763200 w 1159200"/>
              <a:gd name="connsiteY45" fmla="*/ 158400 h 1000800"/>
              <a:gd name="connsiteX46" fmla="*/ 741600 w 1159200"/>
              <a:gd name="connsiteY46" fmla="*/ 136800 h 1000800"/>
              <a:gd name="connsiteX47" fmla="*/ 712800 w 1159200"/>
              <a:gd name="connsiteY47" fmla="*/ 93600 h 1000800"/>
              <a:gd name="connsiteX48" fmla="*/ 691200 w 1159200"/>
              <a:gd name="connsiteY48" fmla="*/ 21600 h 1000800"/>
              <a:gd name="connsiteX49" fmla="*/ 691200 w 1159200"/>
              <a:gd name="connsiteY49" fmla="*/ 0 h 10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59200" h="1000800">
                <a:moveTo>
                  <a:pt x="187200" y="14400"/>
                </a:moveTo>
                <a:cubicBezTo>
                  <a:pt x="156000" y="69600"/>
                  <a:pt x="123439" y="124052"/>
                  <a:pt x="93600" y="180000"/>
                </a:cubicBezTo>
                <a:cubicBezTo>
                  <a:pt x="48131" y="265254"/>
                  <a:pt x="86450" y="201484"/>
                  <a:pt x="64800" y="252000"/>
                </a:cubicBezTo>
                <a:cubicBezTo>
                  <a:pt x="38109" y="314279"/>
                  <a:pt x="60085" y="251744"/>
                  <a:pt x="43200" y="302400"/>
                </a:cubicBezTo>
                <a:cubicBezTo>
                  <a:pt x="40800" y="348000"/>
                  <a:pt x="39956" y="393709"/>
                  <a:pt x="36000" y="439200"/>
                </a:cubicBezTo>
                <a:cubicBezTo>
                  <a:pt x="34204" y="459850"/>
                  <a:pt x="26373" y="470510"/>
                  <a:pt x="21600" y="489600"/>
                </a:cubicBezTo>
                <a:cubicBezTo>
                  <a:pt x="5376" y="554498"/>
                  <a:pt x="25799" y="497103"/>
                  <a:pt x="0" y="561600"/>
                </a:cubicBezTo>
                <a:cubicBezTo>
                  <a:pt x="2400" y="583200"/>
                  <a:pt x="4127" y="604886"/>
                  <a:pt x="7200" y="626400"/>
                </a:cubicBezTo>
                <a:cubicBezTo>
                  <a:pt x="10555" y="649886"/>
                  <a:pt x="14145" y="671661"/>
                  <a:pt x="28800" y="691200"/>
                </a:cubicBezTo>
                <a:cubicBezTo>
                  <a:pt x="61636" y="734981"/>
                  <a:pt x="45464" y="710332"/>
                  <a:pt x="79200" y="727200"/>
                </a:cubicBezTo>
                <a:cubicBezTo>
                  <a:pt x="151899" y="763550"/>
                  <a:pt x="81595" y="735464"/>
                  <a:pt x="144000" y="763200"/>
                </a:cubicBezTo>
                <a:cubicBezTo>
                  <a:pt x="155810" y="768449"/>
                  <a:pt x="167899" y="773062"/>
                  <a:pt x="180000" y="777600"/>
                </a:cubicBezTo>
                <a:cubicBezTo>
                  <a:pt x="187106" y="780265"/>
                  <a:pt x="194812" y="781406"/>
                  <a:pt x="201600" y="784800"/>
                </a:cubicBezTo>
                <a:cubicBezTo>
                  <a:pt x="209340" y="788670"/>
                  <a:pt x="215292" y="795686"/>
                  <a:pt x="223200" y="799200"/>
                </a:cubicBezTo>
                <a:cubicBezTo>
                  <a:pt x="237071" y="805365"/>
                  <a:pt x="253770" y="805180"/>
                  <a:pt x="266400" y="813600"/>
                </a:cubicBezTo>
                <a:cubicBezTo>
                  <a:pt x="296234" y="833489"/>
                  <a:pt x="279605" y="825901"/>
                  <a:pt x="316800" y="835200"/>
                </a:cubicBezTo>
                <a:cubicBezTo>
                  <a:pt x="324000" y="840000"/>
                  <a:pt x="330446" y="846191"/>
                  <a:pt x="338400" y="849600"/>
                </a:cubicBezTo>
                <a:cubicBezTo>
                  <a:pt x="434648" y="890849"/>
                  <a:pt x="286295" y="812748"/>
                  <a:pt x="403200" y="871200"/>
                </a:cubicBezTo>
                <a:cubicBezTo>
                  <a:pt x="415717" y="877458"/>
                  <a:pt x="426967" y="886004"/>
                  <a:pt x="439200" y="892800"/>
                </a:cubicBezTo>
                <a:cubicBezTo>
                  <a:pt x="448582" y="898012"/>
                  <a:pt x="458681" y="901875"/>
                  <a:pt x="468000" y="907200"/>
                </a:cubicBezTo>
                <a:cubicBezTo>
                  <a:pt x="486206" y="917604"/>
                  <a:pt x="501230" y="931181"/>
                  <a:pt x="518400" y="943200"/>
                </a:cubicBezTo>
                <a:cubicBezTo>
                  <a:pt x="532578" y="953125"/>
                  <a:pt x="547200" y="962400"/>
                  <a:pt x="561600" y="972000"/>
                </a:cubicBezTo>
                <a:cubicBezTo>
                  <a:pt x="568800" y="976800"/>
                  <a:pt x="575460" y="982530"/>
                  <a:pt x="583200" y="986400"/>
                </a:cubicBezTo>
                <a:lnTo>
                  <a:pt x="612000" y="1000800"/>
                </a:lnTo>
                <a:cubicBezTo>
                  <a:pt x="717314" y="989098"/>
                  <a:pt x="644668" y="1001752"/>
                  <a:pt x="698400" y="986400"/>
                </a:cubicBezTo>
                <a:cubicBezTo>
                  <a:pt x="707915" y="983682"/>
                  <a:pt x="718066" y="983006"/>
                  <a:pt x="727200" y="979200"/>
                </a:cubicBezTo>
                <a:cubicBezTo>
                  <a:pt x="855976" y="925543"/>
                  <a:pt x="741671" y="964776"/>
                  <a:pt x="806400" y="943200"/>
                </a:cubicBezTo>
                <a:cubicBezTo>
                  <a:pt x="816000" y="933600"/>
                  <a:pt x="825053" y="923420"/>
                  <a:pt x="835200" y="914400"/>
                </a:cubicBezTo>
                <a:cubicBezTo>
                  <a:pt x="861320" y="891183"/>
                  <a:pt x="884760" y="875662"/>
                  <a:pt x="914400" y="856800"/>
                </a:cubicBezTo>
                <a:cubicBezTo>
                  <a:pt x="926206" y="849287"/>
                  <a:pt x="937407" y="840397"/>
                  <a:pt x="950400" y="835200"/>
                </a:cubicBezTo>
                <a:cubicBezTo>
                  <a:pt x="983581" y="821927"/>
                  <a:pt x="992438" y="820601"/>
                  <a:pt x="1022400" y="799200"/>
                </a:cubicBezTo>
                <a:cubicBezTo>
                  <a:pt x="1104989" y="740208"/>
                  <a:pt x="1057968" y="758544"/>
                  <a:pt x="1108800" y="741600"/>
                </a:cubicBezTo>
                <a:cubicBezTo>
                  <a:pt x="1116000" y="734400"/>
                  <a:pt x="1124482" y="728286"/>
                  <a:pt x="1130400" y="720000"/>
                </a:cubicBezTo>
                <a:cubicBezTo>
                  <a:pt x="1139573" y="707158"/>
                  <a:pt x="1154068" y="668029"/>
                  <a:pt x="1159200" y="655200"/>
                </a:cubicBezTo>
                <a:cubicBezTo>
                  <a:pt x="1156800" y="609600"/>
                  <a:pt x="1159824" y="563388"/>
                  <a:pt x="1152000" y="518400"/>
                </a:cubicBezTo>
                <a:cubicBezTo>
                  <a:pt x="1149944" y="506577"/>
                  <a:pt x="1136760" y="499776"/>
                  <a:pt x="1130400" y="489600"/>
                </a:cubicBezTo>
                <a:cubicBezTo>
                  <a:pt x="1069469" y="392111"/>
                  <a:pt x="1179487" y="547849"/>
                  <a:pt x="1087200" y="424800"/>
                </a:cubicBezTo>
                <a:cubicBezTo>
                  <a:pt x="1051461" y="377148"/>
                  <a:pt x="1100083" y="430673"/>
                  <a:pt x="1044000" y="381600"/>
                </a:cubicBezTo>
                <a:cubicBezTo>
                  <a:pt x="1033783" y="372660"/>
                  <a:pt x="1025417" y="361740"/>
                  <a:pt x="1015200" y="352800"/>
                </a:cubicBezTo>
                <a:cubicBezTo>
                  <a:pt x="1006169" y="344898"/>
                  <a:pt x="995511" y="339009"/>
                  <a:pt x="986400" y="331200"/>
                </a:cubicBezTo>
                <a:cubicBezTo>
                  <a:pt x="978669" y="324573"/>
                  <a:pt x="972622" y="316119"/>
                  <a:pt x="964800" y="309600"/>
                </a:cubicBezTo>
                <a:cubicBezTo>
                  <a:pt x="958152" y="304060"/>
                  <a:pt x="950031" y="300513"/>
                  <a:pt x="943200" y="295200"/>
                </a:cubicBezTo>
                <a:cubicBezTo>
                  <a:pt x="928404" y="283692"/>
                  <a:pt x="914637" y="270910"/>
                  <a:pt x="900000" y="259200"/>
                </a:cubicBezTo>
                <a:cubicBezTo>
                  <a:pt x="890630" y="251704"/>
                  <a:pt x="880311" y="245409"/>
                  <a:pt x="871200" y="237600"/>
                </a:cubicBezTo>
                <a:cubicBezTo>
                  <a:pt x="863469" y="230973"/>
                  <a:pt x="857886" y="221918"/>
                  <a:pt x="849600" y="216000"/>
                </a:cubicBezTo>
                <a:cubicBezTo>
                  <a:pt x="787534" y="171667"/>
                  <a:pt x="855772" y="250972"/>
                  <a:pt x="763200" y="158400"/>
                </a:cubicBezTo>
                <a:cubicBezTo>
                  <a:pt x="756000" y="151200"/>
                  <a:pt x="747851" y="144837"/>
                  <a:pt x="741600" y="136800"/>
                </a:cubicBezTo>
                <a:cubicBezTo>
                  <a:pt x="730975" y="123139"/>
                  <a:pt x="718273" y="110019"/>
                  <a:pt x="712800" y="93600"/>
                </a:cubicBezTo>
                <a:cubicBezTo>
                  <a:pt x="707789" y="78568"/>
                  <a:pt x="693920" y="40643"/>
                  <a:pt x="691200" y="21600"/>
                </a:cubicBezTo>
                <a:cubicBezTo>
                  <a:pt x="690182" y="14472"/>
                  <a:pt x="691200" y="7200"/>
                  <a:pt x="691200" y="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13773-FC95-F244-AEB9-0874FD95E078}"/>
              </a:ext>
            </a:extLst>
          </p:cNvPr>
          <p:cNvSpPr txBox="1"/>
          <p:nvPr/>
        </p:nvSpPr>
        <p:spPr>
          <a:xfrm>
            <a:off x="758799" y="9489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50ies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9BEF0-6B98-3C45-5F6F-9AFFB0EF12C7}"/>
              </a:ext>
            </a:extLst>
          </p:cNvPr>
          <p:cNvSpPr txBox="1"/>
          <p:nvPr/>
        </p:nvSpPr>
        <p:spPr>
          <a:xfrm>
            <a:off x="2145600" y="9489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90ies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58164F-8B3A-DDD6-8830-D262D1337BC1}"/>
              </a:ext>
            </a:extLst>
          </p:cNvPr>
          <p:cNvSpPr txBox="1"/>
          <p:nvPr/>
        </p:nvSpPr>
        <p:spPr>
          <a:xfrm>
            <a:off x="6576350" y="94892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The future…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538DF6-245F-7B18-BB26-D4C806C73802}"/>
              </a:ext>
            </a:extLst>
          </p:cNvPr>
          <p:cNvSpPr txBox="1"/>
          <p:nvPr/>
        </p:nvSpPr>
        <p:spPr>
          <a:xfrm>
            <a:off x="0" y="4682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44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this going?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118F9B4-B5A5-6292-62A2-58E6CC375939}"/>
              </a:ext>
            </a:extLst>
          </p:cNvPr>
          <p:cNvSpPr/>
          <p:nvPr/>
        </p:nvSpPr>
        <p:spPr bwMode="auto">
          <a:xfrm>
            <a:off x="4132800" y="1432800"/>
            <a:ext cx="1058400" cy="432000"/>
          </a:xfrm>
          <a:custGeom>
            <a:avLst/>
            <a:gdLst>
              <a:gd name="connsiteX0" fmla="*/ 0 w 1058400"/>
              <a:gd name="connsiteY0" fmla="*/ 432000 h 432000"/>
              <a:gd name="connsiteX1" fmla="*/ 28800 w 1058400"/>
              <a:gd name="connsiteY1" fmla="*/ 338400 h 432000"/>
              <a:gd name="connsiteX2" fmla="*/ 64800 w 1058400"/>
              <a:gd name="connsiteY2" fmla="*/ 273600 h 432000"/>
              <a:gd name="connsiteX3" fmla="*/ 108000 w 1058400"/>
              <a:gd name="connsiteY3" fmla="*/ 237600 h 432000"/>
              <a:gd name="connsiteX4" fmla="*/ 129600 w 1058400"/>
              <a:gd name="connsiteY4" fmla="*/ 230400 h 432000"/>
              <a:gd name="connsiteX5" fmla="*/ 172800 w 1058400"/>
              <a:gd name="connsiteY5" fmla="*/ 244800 h 432000"/>
              <a:gd name="connsiteX6" fmla="*/ 223200 w 1058400"/>
              <a:gd name="connsiteY6" fmla="*/ 223200 h 432000"/>
              <a:gd name="connsiteX7" fmla="*/ 266400 w 1058400"/>
              <a:gd name="connsiteY7" fmla="*/ 194400 h 432000"/>
              <a:gd name="connsiteX8" fmla="*/ 288000 w 1058400"/>
              <a:gd name="connsiteY8" fmla="*/ 172800 h 432000"/>
              <a:gd name="connsiteX9" fmla="*/ 331200 w 1058400"/>
              <a:gd name="connsiteY9" fmla="*/ 136800 h 432000"/>
              <a:gd name="connsiteX10" fmla="*/ 367200 w 1058400"/>
              <a:gd name="connsiteY10" fmla="*/ 86400 h 432000"/>
              <a:gd name="connsiteX11" fmla="*/ 388800 w 1058400"/>
              <a:gd name="connsiteY11" fmla="*/ 72000 h 432000"/>
              <a:gd name="connsiteX12" fmla="*/ 403200 w 1058400"/>
              <a:gd name="connsiteY12" fmla="*/ 50400 h 432000"/>
              <a:gd name="connsiteX13" fmla="*/ 446400 w 1058400"/>
              <a:gd name="connsiteY13" fmla="*/ 21600 h 432000"/>
              <a:gd name="connsiteX14" fmla="*/ 496800 w 1058400"/>
              <a:gd name="connsiteY14" fmla="*/ 14400 h 432000"/>
              <a:gd name="connsiteX15" fmla="*/ 547200 w 1058400"/>
              <a:gd name="connsiteY15" fmla="*/ 0 h 432000"/>
              <a:gd name="connsiteX16" fmla="*/ 576000 w 1058400"/>
              <a:gd name="connsiteY16" fmla="*/ 7200 h 432000"/>
              <a:gd name="connsiteX17" fmla="*/ 590400 w 1058400"/>
              <a:gd name="connsiteY17" fmla="*/ 50400 h 432000"/>
              <a:gd name="connsiteX18" fmla="*/ 597600 w 1058400"/>
              <a:gd name="connsiteY18" fmla="*/ 72000 h 432000"/>
              <a:gd name="connsiteX19" fmla="*/ 619200 w 1058400"/>
              <a:gd name="connsiteY19" fmla="*/ 93600 h 432000"/>
              <a:gd name="connsiteX20" fmla="*/ 640800 w 1058400"/>
              <a:gd name="connsiteY20" fmla="*/ 108000 h 432000"/>
              <a:gd name="connsiteX21" fmla="*/ 698400 w 1058400"/>
              <a:gd name="connsiteY21" fmla="*/ 122400 h 432000"/>
              <a:gd name="connsiteX22" fmla="*/ 720000 w 1058400"/>
              <a:gd name="connsiteY22" fmla="*/ 115200 h 432000"/>
              <a:gd name="connsiteX23" fmla="*/ 849600 w 1058400"/>
              <a:gd name="connsiteY23" fmla="*/ 100800 h 432000"/>
              <a:gd name="connsiteX24" fmla="*/ 928800 w 1058400"/>
              <a:gd name="connsiteY24" fmla="*/ 129600 h 432000"/>
              <a:gd name="connsiteX25" fmla="*/ 950400 w 1058400"/>
              <a:gd name="connsiteY25" fmla="*/ 244800 h 432000"/>
              <a:gd name="connsiteX26" fmla="*/ 979200 w 1058400"/>
              <a:gd name="connsiteY26" fmla="*/ 309600 h 432000"/>
              <a:gd name="connsiteX27" fmla="*/ 993600 w 1058400"/>
              <a:gd name="connsiteY27" fmla="*/ 352800 h 432000"/>
              <a:gd name="connsiteX28" fmla="*/ 1008000 w 1058400"/>
              <a:gd name="connsiteY28" fmla="*/ 374400 h 432000"/>
              <a:gd name="connsiteX29" fmla="*/ 1051200 w 1058400"/>
              <a:gd name="connsiteY29" fmla="*/ 403200 h 432000"/>
              <a:gd name="connsiteX30" fmla="*/ 1058400 w 1058400"/>
              <a:gd name="connsiteY30" fmla="*/ 4248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58400" h="432000">
                <a:moveTo>
                  <a:pt x="0" y="432000"/>
                </a:moveTo>
                <a:cubicBezTo>
                  <a:pt x="18570" y="367005"/>
                  <a:pt x="8875" y="398176"/>
                  <a:pt x="28800" y="338400"/>
                </a:cubicBezTo>
                <a:cubicBezTo>
                  <a:pt x="37854" y="311238"/>
                  <a:pt x="40043" y="298357"/>
                  <a:pt x="64800" y="273600"/>
                </a:cubicBezTo>
                <a:cubicBezTo>
                  <a:pt x="80724" y="257676"/>
                  <a:pt x="87952" y="247624"/>
                  <a:pt x="108000" y="237600"/>
                </a:cubicBezTo>
                <a:cubicBezTo>
                  <a:pt x="114788" y="234206"/>
                  <a:pt x="122400" y="232800"/>
                  <a:pt x="129600" y="230400"/>
                </a:cubicBezTo>
                <a:cubicBezTo>
                  <a:pt x="144000" y="235200"/>
                  <a:pt x="158400" y="249600"/>
                  <a:pt x="172800" y="244800"/>
                </a:cubicBezTo>
                <a:cubicBezTo>
                  <a:pt x="195146" y="237351"/>
                  <a:pt x="200957" y="236546"/>
                  <a:pt x="223200" y="223200"/>
                </a:cubicBezTo>
                <a:cubicBezTo>
                  <a:pt x="238040" y="214296"/>
                  <a:pt x="254162" y="206638"/>
                  <a:pt x="266400" y="194400"/>
                </a:cubicBezTo>
                <a:cubicBezTo>
                  <a:pt x="273600" y="187200"/>
                  <a:pt x="280178" y="179319"/>
                  <a:pt x="288000" y="172800"/>
                </a:cubicBezTo>
                <a:cubicBezTo>
                  <a:pt x="318892" y="147056"/>
                  <a:pt x="302516" y="171221"/>
                  <a:pt x="331200" y="136800"/>
                </a:cubicBezTo>
                <a:cubicBezTo>
                  <a:pt x="351641" y="112271"/>
                  <a:pt x="341261" y="112339"/>
                  <a:pt x="367200" y="86400"/>
                </a:cubicBezTo>
                <a:cubicBezTo>
                  <a:pt x="373319" y="80281"/>
                  <a:pt x="381600" y="76800"/>
                  <a:pt x="388800" y="72000"/>
                </a:cubicBezTo>
                <a:cubicBezTo>
                  <a:pt x="393600" y="64800"/>
                  <a:pt x="396688" y="56098"/>
                  <a:pt x="403200" y="50400"/>
                </a:cubicBezTo>
                <a:cubicBezTo>
                  <a:pt x="416225" y="39003"/>
                  <a:pt x="429267" y="24048"/>
                  <a:pt x="446400" y="21600"/>
                </a:cubicBezTo>
                <a:cubicBezTo>
                  <a:pt x="463200" y="19200"/>
                  <a:pt x="480103" y="17436"/>
                  <a:pt x="496800" y="14400"/>
                </a:cubicBezTo>
                <a:cubicBezTo>
                  <a:pt x="516690" y="10784"/>
                  <a:pt x="528693" y="6169"/>
                  <a:pt x="547200" y="0"/>
                </a:cubicBezTo>
                <a:cubicBezTo>
                  <a:pt x="556800" y="2400"/>
                  <a:pt x="569560" y="-313"/>
                  <a:pt x="576000" y="7200"/>
                </a:cubicBezTo>
                <a:cubicBezTo>
                  <a:pt x="585878" y="18725"/>
                  <a:pt x="585600" y="36000"/>
                  <a:pt x="590400" y="50400"/>
                </a:cubicBezTo>
                <a:cubicBezTo>
                  <a:pt x="592800" y="57600"/>
                  <a:pt x="592233" y="66633"/>
                  <a:pt x="597600" y="72000"/>
                </a:cubicBezTo>
                <a:cubicBezTo>
                  <a:pt x="604800" y="79200"/>
                  <a:pt x="611378" y="87081"/>
                  <a:pt x="619200" y="93600"/>
                </a:cubicBezTo>
                <a:cubicBezTo>
                  <a:pt x="625848" y="99140"/>
                  <a:pt x="633060" y="104130"/>
                  <a:pt x="640800" y="108000"/>
                </a:cubicBezTo>
                <a:cubicBezTo>
                  <a:pt x="655560" y="115380"/>
                  <a:pt x="684707" y="119661"/>
                  <a:pt x="698400" y="122400"/>
                </a:cubicBezTo>
                <a:cubicBezTo>
                  <a:pt x="705600" y="120000"/>
                  <a:pt x="712487" y="116273"/>
                  <a:pt x="720000" y="115200"/>
                </a:cubicBezTo>
                <a:cubicBezTo>
                  <a:pt x="763029" y="109053"/>
                  <a:pt x="849600" y="100800"/>
                  <a:pt x="849600" y="100800"/>
                </a:cubicBezTo>
                <a:cubicBezTo>
                  <a:pt x="915595" y="117299"/>
                  <a:pt x="890733" y="104222"/>
                  <a:pt x="928800" y="129600"/>
                </a:cubicBezTo>
                <a:cubicBezTo>
                  <a:pt x="961790" y="228571"/>
                  <a:pt x="924269" y="105434"/>
                  <a:pt x="950400" y="244800"/>
                </a:cubicBezTo>
                <a:cubicBezTo>
                  <a:pt x="964305" y="318960"/>
                  <a:pt x="958222" y="262401"/>
                  <a:pt x="979200" y="309600"/>
                </a:cubicBezTo>
                <a:cubicBezTo>
                  <a:pt x="985365" y="323471"/>
                  <a:pt x="985180" y="340170"/>
                  <a:pt x="993600" y="352800"/>
                </a:cubicBezTo>
                <a:cubicBezTo>
                  <a:pt x="998400" y="360000"/>
                  <a:pt x="1001488" y="368702"/>
                  <a:pt x="1008000" y="374400"/>
                </a:cubicBezTo>
                <a:cubicBezTo>
                  <a:pt x="1021025" y="385797"/>
                  <a:pt x="1051200" y="403200"/>
                  <a:pt x="1051200" y="403200"/>
                </a:cubicBezTo>
                <a:lnTo>
                  <a:pt x="1058400" y="424800"/>
                </a:ln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1255D64-AB6A-3DC6-D438-5E5141F398E1}"/>
              </a:ext>
            </a:extLst>
          </p:cNvPr>
          <p:cNvSpPr/>
          <p:nvPr/>
        </p:nvSpPr>
        <p:spPr bwMode="auto">
          <a:xfrm>
            <a:off x="3888000" y="1843200"/>
            <a:ext cx="1685538" cy="1231200"/>
          </a:xfrm>
          <a:custGeom>
            <a:avLst/>
            <a:gdLst>
              <a:gd name="connsiteX0" fmla="*/ 244800 w 1685538"/>
              <a:gd name="connsiteY0" fmla="*/ 21600 h 1231200"/>
              <a:gd name="connsiteX1" fmla="*/ 50400 w 1685538"/>
              <a:gd name="connsiteY1" fmla="*/ 302400 h 1231200"/>
              <a:gd name="connsiteX2" fmla="*/ 21600 w 1685538"/>
              <a:gd name="connsiteY2" fmla="*/ 360000 h 1231200"/>
              <a:gd name="connsiteX3" fmla="*/ 7200 w 1685538"/>
              <a:gd name="connsiteY3" fmla="*/ 381600 h 1231200"/>
              <a:gd name="connsiteX4" fmla="*/ 0 w 1685538"/>
              <a:gd name="connsiteY4" fmla="*/ 410400 h 1231200"/>
              <a:gd name="connsiteX5" fmla="*/ 21600 w 1685538"/>
              <a:gd name="connsiteY5" fmla="*/ 511200 h 1231200"/>
              <a:gd name="connsiteX6" fmla="*/ 28800 w 1685538"/>
              <a:gd name="connsiteY6" fmla="*/ 532800 h 1231200"/>
              <a:gd name="connsiteX7" fmla="*/ 79200 w 1685538"/>
              <a:gd name="connsiteY7" fmla="*/ 583200 h 1231200"/>
              <a:gd name="connsiteX8" fmla="*/ 100800 w 1685538"/>
              <a:gd name="connsiteY8" fmla="*/ 597600 h 1231200"/>
              <a:gd name="connsiteX9" fmla="*/ 129600 w 1685538"/>
              <a:gd name="connsiteY9" fmla="*/ 604800 h 1231200"/>
              <a:gd name="connsiteX10" fmla="*/ 158400 w 1685538"/>
              <a:gd name="connsiteY10" fmla="*/ 626400 h 1231200"/>
              <a:gd name="connsiteX11" fmla="*/ 187200 w 1685538"/>
              <a:gd name="connsiteY11" fmla="*/ 633600 h 1231200"/>
              <a:gd name="connsiteX12" fmla="*/ 230400 w 1685538"/>
              <a:gd name="connsiteY12" fmla="*/ 676800 h 1231200"/>
              <a:gd name="connsiteX13" fmla="*/ 259200 w 1685538"/>
              <a:gd name="connsiteY13" fmla="*/ 698400 h 1231200"/>
              <a:gd name="connsiteX14" fmla="*/ 288000 w 1685538"/>
              <a:gd name="connsiteY14" fmla="*/ 741600 h 1231200"/>
              <a:gd name="connsiteX15" fmla="*/ 316800 w 1685538"/>
              <a:gd name="connsiteY15" fmla="*/ 820800 h 1231200"/>
              <a:gd name="connsiteX16" fmla="*/ 338400 w 1685538"/>
              <a:gd name="connsiteY16" fmla="*/ 835200 h 1231200"/>
              <a:gd name="connsiteX17" fmla="*/ 367200 w 1685538"/>
              <a:gd name="connsiteY17" fmla="*/ 878400 h 1231200"/>
              <a:gd name="connsiteX18" fmla="*/ 388800 w 1685538"/>
              <a:gd name="connsiteY18" fmla="*/ 921600 h 1231200"/>
              <a:gd name="connsiteX19" fmla="*/ 403200 w 1685538"/>
              <a:gd name="connsiteY19" fmla="*/ 950400 h 1231200"/>
              <a:gd name="connsiteX20" fmla="*/ 446400 w 1685538"/>
              <a:gd name="connsiteY20" fmla="*/ 993600 h 1231200"/>
              <a:gd name="connsiteX21" fmla="*/ 482400 w 1685538"/>
              <a:gd name="connsiteY21" fmla="*/ 1036800 h 1231200"/>
              <a:gd name="connsiteX22" fmla="*/ 504000 w 1685538"/>
              <a:gd name="connsiteY22" fmla="*/ 1065600 h 1231200"/>
              <a:gd name="connsiteX23" fmla="*/ 525600 w 1685538"/>
              <a:gd name="connsiteY23" fmla="*/ 1087200 h 1231200"/>
              <a:gd name="connsiteX24" fmla="*/ 561600 w 1685538"/>
              <a:gd name="connsiteY24" fmla="*/ 1130400 h 1231200"/>
              <a:gd name="connsiteX25" fmla="*/ 604800 w 1685538"/>
              <a:gd name="connsiteY25" fmla="*/ 1159200 h 1231200"/>
              <a:gd name="connsiteX26" fmla="*/ 662400 w 1685538"/>
              <a:gd name="connsiteY26" fmla="*/ 1224000 h 1231200"/>
              <a:gd name="connsiteX27" fmla="*/ 684000 w 1685538"/>
              <a:gd name="connsiteY27" fmla="*/ 1231200 h 1231200"/>
              <a:gd name="connsiteX28" fmla="*/ 734400 w 1685538"/>
              <a:gd name="connsiteY28" fmla="*/ 1224000 h 1231200"/>
              <a:gd name="connsiteX29" fmla="*/ 856800 w 1685538"/>
              <a:gd name="connsiteY29" fmla="*/ 1209600 h 1231200"/>
              <a:gd name="connsiteX30" fmla="*/ 936000 w 1685538"/>
              <a:gd name="connsiteY30" fmla="*/ 1180800 h 1231200"/>
              <a:gd name="connsiteX31" fmla="*/ 1008000 w 1685538"/>
              <a:gd name="connsiteY31" fmla="*/ 1144800 h 1231200"/>
              <a:gd name="connsiteX32" fmla="*/ 1404000 w 1685538"/>
              <a:gd name="connsiteY32" fmla="*/ 1130400 h 1231200"/>
              <a:gd name="connsiteX33" fmla="*/ 1461600 w 1685538"/>
              <a:gd name="connsiteY33" fmla="*/ 1101600 h 1231200"/>
              <a:gd name="connsiteX34" fmla="*/ 1490400 w 1685538"/>
              <a:gd name="connsiteY34" fmla="*/ 1087200 h 1231200"/>
              <a:gd name="connsiteX35" fmla="*/ 1519200 w 1685538"/>
              <a:gd name="connsiteY35" fmla="*/ 1065600 h 1231200"/>
              <a:gd name="connsiteX36" fmla="*/ 1562400 w 1685538"/>
              <a:gd name="connsiteY36" fmla="*/ 1036800 h 1231200"/>
              <a:gd name="connsiteX37" fmla="*/ 1598400 w 1685538"/>
              <a:gd name="connsiteY37" fmla="*/ 957600 h 1231200"/>
              <a:gd name="connsiteX38" fmla="*/ 1605600 w 1685538"/>
              <a:gd name="connsiteY38" fmla="*/ 864000 h 1231200"/>
              <a:gd name="connsiteX39" fmla="*/ 1648800 w 1685538"/>
              <a:gd name="connsiteY39" fmla="*/ 777600 h 1231200"/>
              <a:gd name="connsiteX40" fmla="*/ 1670400 w 1685538"/>
              <a:gd name="connsiteY40" fmla="*/ 727200 h 1231200"/>
              <a:gd name="connsiteX41" fmla="*/ 1677600 w 1685538"/>
              <a:gd name="connsiteY41" fmla="*/ 705600 h 1231200"/>
              <a:gd name="connsiteX42" fmla="*/ 1677600 w 1685538"/>
              <a:gd name="connsiteY42" fmla="*/ 525600 h 1231200"/>
              <a:gd name="connsiteX43" fmla="*/ 1670400 w 1685538"/>
              <a:gd name="connsiteY43" fmla="*/ 439200 h 1231200"/>
              <a:gd name="connsiteX44" fmla="*/ 1648800 w 1685538"/>
              <a:gd name="connsiteY44" fmla="*/ 338400 h 1231200"/>
              <a:gd name="connsiteX45" fmla="*/ 1634400 w 1685538"/>
              <a:gd name="connsiteY45" fmla="*/ 273600 h 1231200"/>
              <a:gd name="connsiteX46" fmla="*/ 1627200 w 1685538"/>
              <a:gd name="connsiteY46" fmla="*/ 252000 h 1231200"/>
              <a:gd name="connsiteX47" fmla="*/ 1612800 w 1685538"/>
              <a:gd name="connsiteY47" fmla="*/ 230400 h 1231200"/>
              <a:gd name="connsiteX48" fmla="*/ 1598400 w 1685538"/>
              <a:gd name="connsiteY48" fmla="*/ 201600 h 1231200"/>
              <a:gd name="connsiteX49" fmla="*/ 1576800 w 1685538"/>
              <a:gd name="connsiteY49" fmla="*/ 180000 h 1231200"/>
              <a:gd name="connsiteX50" fmla="*/ 1540800 w 1685538"/>
              <a:gd name="connsiteY50" fmla="*/ 136800 h 1231200"/>
              <a:gd name="connsiteX51" fmla="*/ 1490400 w 1685538"/>
              <a:gd name="connsiteY51" fmla="*/ 108000 h 1231200"/>
              <a:gd name="connsiteX52" fmla="*/ 1468800 w 1685538"/>
              <a:gd name="connsiteY52" fmla="*/ 100800 h 1231200"/>
              <a:gd name="connsiteX53" fmla="*/ 1440000 w 1685538"/>
              <a:gd name="connsiteY53" fmla="*/ 86400 h 1231200"/>
              <a:gd name="connsiteX54" fmla="*/ 1418400 w 1685538"/>
              <a:gd name="connsiteY54" fmla="*/ 72000 h 1231200"/>
              <a:gd name="connsiteX55" fmla="*/ 1375200 w 1685538"/>
              <a:gd name="connsiteY55" fmla="*/ 57600 h 1231200"/>
              <a:gd name="connsiteX56" fmla="*/ 1332000 w 1685538"/>
              <a:gd name="connsiteY56" fmla="*/ 28800 h 1231200"/>
              <a:gd name="connsiteX57" fmla="*/ 1310400 w 1685538"/>
              <a:gd name="connsiteY57" fmla="*/ 0 h 123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85538" h="1231200">
                <a:moveTo>
                  <a:pt x="244800" y="21600"/>
                </a:moveTo>
                <a:cubicBezTo>
                  <a:pt x="180000" y="115200"/>
                  <a:pt x="113081" y="207368"/>
                  <a:pt x="50400" y="302400"/>
                </a:cubicBezTo>
                <a:cubicBezTo>
                  <a:pt x="38581" y="320319"/>
                  <a:pt x="33507" y="342139"/>
                  <a:pt x="21600" y="360000"/>
                </a:cubicBezTo>
                <a:lnTo>
                  <a:pt x="7200" y="381600"/>
                </a:lnTo>
                <a:cubicBezTo>
                  <a:pt x="4800" y="391200"/>
                  <a:pt x="0" y="400505"/>
                  <a:pt x="0" y="410400"/>
                </a:cubicBezTo>
                <a:cubicBezTo>
                  <a:pt x="0" y="455814"/>
                  <a:pt x="8206" y="471019"/>
                  <a:pt x="21600" y="511200"/>
                </a:cubicBezTo>
                <a:cubicBezTo>
                  <a:pt x="24000" y="518400"/>
                  <a:pt x="23433" y="527433"/>
                  <a:pt x="28800" y="532800"/>
                </a:cubicBezTo>
                <a:cubicBezTo>
                  <a:pt x="45600" y="549600"/>
                  <a:pt x="59431" y="570021"/>
                  <a:pt x="79200" y="583200"/>
                </a:cubicBezTo>
                <a:cubicBezTo>
                  <a:pt x="86400" y="588000"/>
                  <a:pt x="92846" y="594191"/>
                  <a:pt x="100800" y="597600"/>
                </a:cubicBezTo>
                <a:cubicBezTo>
                  <a:pt x="109895" y="601498"/>
                  <a:pt x="120000" y="602400"/>
                  <a:pt x="129600" y="604800"/>
                </a:cubicBezTo>
                <a:cubicBezTo>
                  <a:pt x="139200" y="612000"/>
                  <a:pt x="147667" y="621033"/>
                  <a:pt x="158400" y="626400"/>
                </a:cubicBezTo>
                <a:cubicBezTo>
                  <a:pt x="167251" y="630825"/>
                  <a:pt x="179093" y="627925"/>
                  <a:pt x="187200" y="633600"/>
                </a:cubicBezTo>
                <a:cubicBezTo>
                  <a:pt x="203883" y="645278"/>
                  <a:pt x="214108" y="664581"/>
                  <a:pt x="230400" y="676800"/>
                </a:cubicBezTo>
                <a:cubicBezTo>
                  <a:pt x="240000" y="684000"/>
                  <a:pt x="251228" y="689431"/>
                  <a:pt x="259200" y="698400"/>
                </a:cubicBezTo>
                <a:cubicBezTo>
                  <a:pt x="270698" y="711335"/>
                  <a:pt x="288000" y="741600"/>
                  <a:pt x="288000" y="741600"/>
                </a:cubicBezTo>
                <a:cubicBezTo>
                  <a:pt x="293328" y="768241"/>
                  <a:pt x="296184" y="800184"/>
                  <a:pt x="316800" y="820800"/>
                </a:cubicBezTo>
                <a:cubicBezTo>
                  <a:pt x="322919" y="826919"/>
                  <a:pt x="331200" y="830400"/>
                  <a:pt x="338400" y="835200"/>
                </a:cubicBezTo>
                <a:cubicBezTo>
                  <a:pt x="348000" y="849600"/>
                  <a:pt x="361727" y="861981"/>
                  <a:pt x="367200" y="878400"/>
                </a:cubicBezTo>
                <a:cubicBezTo>
                  <a:pt x="380401" y="918002"/>
                  <a:pt x="366468" y="882519"/>
                  <a:pt x="388800" y="921600"/>
                </a:cubicBezTo>
                <a:cubicBezTo>
                  <a:pt x="394125" y="930919"/>
                  <a:pt x="396495" y="942019"/>
                  <a:pt x="403200" y="950400"/>
                </a:cubicBezTo>
                <a:cubicBezTo>
                  <a:pt x="415922" y="966302"/>
                  <a:pt x="435104" y="976656"/>
                  <a:pt x="446400" y="993600"/>
                </a:cubicBezTo>
                <a:cubicBezTo>
                  <a:pt x="478226" y="1041340"/>
                  <a:pt x="440822" y="988292"/>
                  <a:pt x="482400" y="1036800"/>
                </a:cubicBezTo>
                <a:cubicBezTo>
                  <a:pt x="490209" y="1045911"/>
                  <a:pt x="496191" y="1056489"/>
                  <a:pt x="504000" y="1065600"/>
                </a:cubicBezTo>
                <a:cubicBezTo>
                  <a:pt x="510627" y="1073331"/>
                  <a:pt x="519081" y="1079378"/>
                  <a:pt x="525600" y="1087200"/>
                </a:cubicBezTo>
                <a:cubicBezTo>
                  <a:pt x="547495" y="1113474"/>
                  <a:pt x="531708" y="1107151"/>
                  <a:pt x="561600" y="1130400"/>
                </a:cubicBezTo>
                <a:cubicBezTo>
                  <a:pt x="575261" y="1141025"/>
                  <a:pt x="604800" y="1159200"/>
                  <a:pt x="604800" y="1159200"/>
                </a:cubicBezTo>
                <a:cubicBezTo>
                  <a:pt x="618521" y="1179782"/>
                  <a:pt x="641263" y="1216954"/>
                  <a:pt x="662400" y="1224000"/>
                </a:cubicBezTo>
                <a:lnTo>
                  <a:pt x="684000" y="1231200"/>
                </a:lnTo>
                <a:cubicBezTo>
                  <a:pt x="700800" y="1228800"/>
                  <a:pt x="717533" y="1225874"/>
                  <a:pt x="734400" y="1224000"/>
                </a:cubicBezTo>
                <a:cubicBezTo>
                  <a:pt x="766218" y="1220465"/>
                  <a:pt x="821552" y="1218412"/>
                  <a:pt x="856800" y="1209600"/>
                </a:cubicBezTo>
                <a:cubicBezTo>
                  <a:pt x="867185" y="1207004"/>
                  <a:pt x="924288" y="1187307"/>
                  <a:pt x="936000" y="1180800"/>
                </a:cubicBezTo>
                <a:cubicBezTo>
                  <a:pt x="973279" y="1160089"/>
                  <a:pt x="958050" y="1150350"/>
                  <a:pt x="1008000" y="1144800"/>
                </a:cubicBezTo>
                <a:cubicBezTo>
                  <a:pt x="1182551" y="1125405"/>
                  <a:pt x="1051072" y="1138072"/>
                  <a:pt x="1404000" y="1130400"/>
                </a:cubicBezTo>
                <a:lnTo>
                  <a:pt x="1461600" y="1101600"/>
                </a:lnTo>
                <a:cubicBezTo>
                  <a:pt x="1471200" y="1096800"/>
                  <a:pt x="1481813" y="1093640"/>
                  <a:pt x="1490400" y="1087200"/>
                </a:cubicBezTo>
                <a:cubicBezTo>
                  <a:pt x="1500000" y="1080000"/>
                  <a:pt x="1509369" y="1072482"/>
                  <a:pt x="1519200" y="1065600"/>
                </a:cubicBezTo>
                <a:cubicBezTo>
                  <a:pt x="1533378" y="1055675"/>
                  <a:pt x="1562400" y="1036800"/>
                  <a:pt x="1562400" y="1036800"/>
                </a:cubicBezTo>
                <a:cubicBezTo>
                  <a:pt x="1597988" y="983418"/>
                  <a:pt x="1587806" y="1010571"/>
                  <a:pt x="1598400" y="957600"/>
                </a:cubicBezTo>
                <a:cubicBezTo>
                  <a:pt x="1600800" y="926400"/>
                  <a:pt x="1600720" y="894909"/>
                  <a:pt x="1605600" y="864000"/>
                </a:cubicBezTo>
                <a:cubicBezTo>
                  <a:pt x="1620290" y="770965"/>
                  <a:pt x="1617490" y="871530"/>
                  <a:pt x="1648800" y="777600"/>
                </a:cubicBezTo>
                <a:cubicBezTo>
                  <a:pt x="1665685" y="726944"/>
                  <a:pt x="1643709" y="789479"/>
                  <a:pt x="1670400" y="727200"/>
                </a:cubicBezTo>
                <a:cubicBezTo>
                  <a:pt x="1673390" y="720224"/>
                  <a:pt x="1675200" y="712800"/>
                  <a:pt x="1677600" y="705600"/>
                </a:cubicBezTo>
                <a:cubicBezTo>
                  <a:pt x="1689431" y="610953"/>
                  <a:pt x="1686862" y="659906"/>
                  <a:pt x="1677600" y="525600"/>
                </a:cubicBezTo>
                <a:cubicBezTo>
                  <a:pt x="1675612" y="496769"/>
                  <a:pt x="1674305" y="467835"/>
                  <a:pt x="1670400" y="439200"/>
                </a:cubicBezTo>
                <a:cubicBezTo>
                  <a:pt x="1661783" y="376006"/>
                  <a:pt x="1658814" y="383461"/>
                  <a:pt x="1648800" y="338400"/>
                </a:cubicBezTo>
                <a:cubicBezTo>
                  <a:pt x="1641376" y="304994"/>
                  <a:pt x="1643180" y="304329"/>
                  <a:pt x="1634400" y="273600"/>
                </a:cubicBezTo>
                <a:cubicBezTo>
                  <a:pt x="1632315" y="266303"/>
                  <a:pt x="1630594" y="258788"/>
                  <a:pt x="1627200" y="252000"/>
                </a:cubicBezTo>
                <a:cubicBezTo>
                  <a:pt x="1623330" y="244260"/>
                  <a:pt x="1617093" y="237913"/>
                  <a:pt x="1612800" y="230400"/>
                </a:cubicBezTo>
                <a:cubicBezTo>
                  <a:pt x="1607475" y="221081"/>
                  <a:pt x="1604639" y="210334"/>
                  <a:pt x="1598400" y="201600"/>
                </a:cubicBezTo>
                <a:cubicBezTo>
                  <a:pt x="1592482" y="193314"/>
                  <a:pt x="1583319" y="187822"/>
                  <a:pt x="1576800" y="180000"/>
                </a:cubicBezTo>
                <a:cubicBezTo>
                  <a:pt x="1551056" y="149108"/>
                  <a:pt x="1575221" y="165484"/>
                  <a:pt x="1540800" y="136800"/>
                </a:cubicBezTo>
                <a:cubicBezTo>
                  <a:pt x="1528040" y="126166"/>
                  <a:pt x="1504899" y="114214"/>
                  <a:pt x="1490400" y="108000"/>
                </a:cubicBezTo>
                <a:cubicBezTo>
                  <a:pt x="1483424" y="105010"/>
                  <a:pt x="1475776" y="103790"/>
                  <a:pt x="1468800" y="100800"/>
                </a:cubicBezTo>
                <a:cubicBezTo>
                  <a:pt x="1458935" y="96572"/>
                  <a:pt x="1449319" y="91725"/>
                  <a:pt x="1440000" y="86400"/>
                </a:cubicBezTo>
                <a:cubicBezTo>
                  <a:pt x="1432487" y="82107"/>
                  <a:pt x="1426308" y="75514"/>
                  <a:pt x="1418400" y="72000"/>
                </a:cubicBezTo>
                <a:cubicBezTo>
                  <a:pt x="1404529" y="65835"/>
                  <a:pt x="1387830" y="66020"/>
                  <a:pt x="1375200" y="57600"/>
                </a:cubicBezTo>
                <a:lnTo>
                  <a:pt x="1332000" y="28800"/>
                </a:lnTo>
                <a:cubicBezTo>
                  <a:pt x="1315717" y="4376"/>
                  <a:pt x="1323719" y="13319"/>
                  <a:pt x="1310400" y="0"/>
                </a:cubicBezTo>
              </a:path>
            </a:pathLst>
          </a:cu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7DDA6-B747-1D3A-1595-46FCFEED2DC3}"/>
              </a:ext>
            </a:extLst>
          </p:cNvPr>
          <p:cNvSpPr txBox="1"/>
          <p:nvPr/>
        </p:nvSpPr>
        <p:spPr>
          <a:xfrm>
            <a:off x="4261858" y="97318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AFB3E-E776-25C2-52E0-F40EE29BCC9F}"/>
              </a:ext>
            </a:extLst>
          </p:cNvPr>
          <p:cNvSpPr txBox="1"/>
          <p:nvPr/>
        </p:nvSpPr>
        <p:spPr>
          <a:xfrm>
            <a:off x="4345279" y="1575379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ChatGPT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A432C-4DFC-A5FC-B0BB-7D2F26C91A24}"/>
              </a:ext>
            </a:extLst>
          </p:cNvPr>
          <p:cNvSpPr txBox="1"/>
          <p:nvPr/>
        </p:nvSpPr>
        <p:spPr>
          <a:xfrm>
            <a:off x="2567651" y="117425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</a:rPr>
              <a:t>…disappearing AI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EB3D2-3364-7B7F-2EDE-537BBD8CC926}"/>
              </a:ext>
            </a:extLst>
          </p:cNvPr>
          <p:cNvSpPr txBox="1"/>
          <p:nvPr/>
        </p:nvSpPr>
        <p:spPr>
          <a:xfrm>
            <a:off x="6274772" y="2851200"/>
            <a:ext cx="2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chemeClr val="bg1"/>
                </a:solidFill>
              </a:rPr>
              <a:t>Massive progress with new models and new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FD7182-E6C9-7BCC-A434-B8085E26DC04}"/>
              </a:ext>
            </a:extLst>
          </p:cNvPr>
          <p:cNvSpPr txBox="1"/>
          <p:nvPr/>
        </p:nvSpPr>
        <p:spPr>
          <a:xfrm>
            <a:off x="3768978" y="2128412"/>
            <a:ext cx="2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chemeClr val="bg1"/>
                </a:solidFill>
              </a:rPr>
              <a:t>Just the very </a:t>
            </a:r>
          </a:p>
          <a:p>
            <a:pPr algn="ctr"/>
            <a:r>
              <a:rPr lang="en-US" sz="1000" b="0" dirty="0">
                <a:solidFill>
                  <a:schemeClr val="bg1"/>
                </a:solidFill>
              </a:rPr>
              <a:t>beginning…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44FA3-08D8-BBB1-84C3-11CC54EF8F5F}"/>
              </a:ext>
            </a:extLst>
          </p:cNvPr>
          <p:cNvSpPr txBox="1"/>
          <p:nvPr/>
        </p:nvSpPr>
        <p:spPr>
          <a:xfrm>
            <a:off x="1639243" y="2110078"/>
            <a:ext cx="207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chemeClr val="bg1"/>
                </a:solidFill>
              </a:rPr>
              <a:t>ANN</a:t>
            </a:r>
          </a:p>
          <a:p>
            <a:pPr algn="ctr"/>
            <a:r>
              <a:rPr lang="en-US" sz="1000" b="0" dirty="0">
                <a:solidFill>
                  <a:schemeClr val="bg1"/>
                </a:solidFill>
              </a:rPr>
              <a:t>Traditional AI</a:t>
            </a:r>
          </a:p>
        </p:txBody>
      </p:sp>
    </p:spTree>
    <p:extLst>
      <p:ext uri="{BB962C8B-B14F-4D97-AF65-F5344CB8AC3E}">
        <p14:creationId xmlns:p14="http://schemas.microsoft.com/office/powerpoint/2010/main" val="25846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D0B019A8-A994-E753-8D60-7DD35B00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19" y="486692"/>
            <a:ext cx="5217229" cy="394734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13F83-1C6E-851A-726C-5D801E308030}"/>
              </a:ext>
            </a:extLst>
          </p:cNvPr>
          <p:cNvSpPr txBox="1"/>
          <p:nvPr/>
        </p:nvSpPr>
        <p:spPr>
          <a:xfrm>
            <a:off x="5185426" y="978169"/>
            <a:ext cx="350535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dirty="0"/>
              <a:t>AI is no longer hype—it’s transforming how we work, innovate, and invest.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73BAA-4D78-1ECD-0DC6-694FA955893C}"/>
              </a:ext>
            </a:extLst>
          </p:cNvPr>
          <p:cNvSpPr txBox="1"/>
          <p:nvPr/>
        </p:nvSpPr>
        <p:spPr>
          <a:xfrm>
            <a:off x="5788550" y="2178095"/>
            <a:ext cx="2902226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b="0" dirty="0"/>
              <a:t>How does AI as a revolutionary technology compare to the steam engine, telegraph, photograph, telephone, automobile, airplane, radio, television, computer, the internet, mobile phone, and the personal computer?</a:t>
            </a:r>
          </a:p>
        </p:txBody>
      </p:sp>
    </p:spTree>
    <p:extLst>
      <p:ext uri="{BB962C8B-B14F-4D97-AF65-F5344CB8AC3E}">
        <p14:creationId xmlns:p14="http://schemas.microsoft.com/office/powerpoint/2010/main" val="7100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on a couch with a computer&#10;&#10;Description automatically generated">
            <a:extLst>
              <a:ext uri="{FF2B5EF4-FFF2-40B4-BE49-F238E27FC236}">
                <a16:creationId xmlns:a16="http://schemas.microsoft.com/office/drawing/2014/main" id="{4493CFCD-45FE-939E-D6F6-79CFD32CAB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184" y="483409"/>
            <a:ext cx="3503006" cy="436951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32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5ECD0-4FE1-5C05-49FC-66CA2787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3310EE6-D0A3-04E3-F4B1-A0B6AE14F563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01847"/>
            <a:ext cx="9144000" cy="98849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Traditional computer engineering </a:t>
            </a:r>
          </a:p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and architecture is dead</a:t>
            </a:r>
          </a:p>
        </p:txBody>
      </p:sp>
    </p:spTree>
    <p:extLst>
      <p:ext uri="{BB962C8B-B14F-4D97-AF65-F5344CB8AC3E}">
        <p14:creationId xmlns:p14="http://schemas.microsoft.com/office/powerpoint/2010/main" val="122413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810AC-E11C-9244-3697-6F9542AB1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EB875D-839F-054A-5EF3-EFDA3F4A0B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892" y="626124"/>
            <a:ext cx="1691694" cy="3561836"/>
          </a:xfrm>
          <a:prstGeom prst="rect">
            <a:avLst/>
          </a:prstGeom>
        </p:spPr>
      </p:pic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7EEFACE5-6FEF-DB3A-E0C0-B333869609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1661" y="878998"/>
            <a:ext cx="4874603" cy="3481859"/>
          </a:xfrm>
          <a:prstGeom prst="rect">
            <a:avLst/>
          </a:prstGeom>
        </p:spPr>
      </p:pic>
      <p:pic>
        <p:nvPicPr>
          <p:cNvPr id="11" name="Picture 10" descr="A logo with white text&#10;&#10;AI-generated content may be incorrect.">
            <a:extLst>
              <a:ext uri="{FF2B5EF4-FFF2-40B4-BE49-F238E27FC236}">
                <a16:creationId xmlns:a16="http://schemas.microsoft.com/office/drawing/2014/main" id="{70BC5CE6-F48B-655B-B975-08065BD051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133" y="3214678"/>
            <a:ext cx="1691694" cy="103347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D80B10D-2260-561C-F0C5-9E2B1E4B9249}"/>
              </a:ext>
            </a:extLst>
          </p:cNvPr>
          <p:cNvSpPr txBox="1">
            <a:spLocks noChangeArrowheads="1"/>
          </p:cNvSpPr>
          <p:nvPr/>
        </p:nvSpPr>
        <p:spPr>
          <a:xfrm>
            <a:off x="4846869" y="579467"/>
            <a:ext cx="3698789" cy="2117076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Electronic chips: the most complex human-made systems ever created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67DF4-C419-5C46-20D8-E0BC44D83717}"/>
              </a:ext>
            </a:extLst>
          </p:cNvPr>
          <p:cNvSpPr txBox="1"/>
          <p:nvPr/>
        </p:nvSpPr>
        <p:spPr>
          <a:xfrm>
            <a:off x="2770851" y="4360857"/>
            <a:ext cx="3802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The human brain consists of 100 billion neurons and over 100 trillion synaptic connections.</a:t>
            </a:r>
          </a:p>
        </p:txBody>
      </p:sp>
      <p:pic>
        <p:nvPicPr>
          <p:cNvPr id="15" name="Picture 14" descr="A pencil with eraser on it&#10;&#10;AI-generated content may be incorrect.">
            <a:extLst>
              <a:ext uri="{FF2B5EF4-FFF2-40B4-BE49-F238E27FC236}">
                <a16:creationId xmlns:a16="http://schemas.microsoft.com/office/drawing/2014/main" id="{8693880C-5C36-650E-CCA5-C3BB3DBF0DE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586" y="1747918"/>
            <a:ext cx="1122241" cy="112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5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0E7EA-3721-0242-FE8C-FE4630743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B16C8C2-311F-9990-7B3C-6EB657D3C8B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AI/ML moves fast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D82D95-DC52-935D-BD1C-1A1BF10F0682}"/>
              </a:ext>
            </a:extLst>
          </p:cNvPr>
          <p:cNvSpPr/>
          <p:nvPr/>
        </p:nvSpPr>
        <p:spPr>
          <a:xfrm>
            <a:off x="577921" y="1137837"/>
            <a:ext cx="57501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Symbol" pitchFamily="2" charset="2"/>
              <a:buChar char=""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“In AI, something breaks, ships, or goes viral every six hours.”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Timescale: ~weeks</a:t>
            </a:r>
          </a:p>
          <a:p>
            <a:pPr marL="257175" indent="-257175" algn="just">
              <a:buFont typeface="Symbol" pitchFamily="2" charset="2"/>
              <a:buChar char="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comparison: Hennessy &amp; Patterson, first edition, 1990</a:t>
            </a:r>
          </a:p>
          <a:p>
            <a:pPr marL="257175" indent="-257175" algn="just">
              <a:buFont typeface="Symbol" pitchFamily="2" charset="2"/>
              <a:buChar char="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 have a beautiful 2</a:t>
            </a:r>
            <a:r>
              <a:rPr lang="en-US" baseline="30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edition from 1996 that I bought for my computer architecture class.</a:t>
            </a: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 descr="A close-up of a book&#10;&#10;AI-generated content may be incorrect.">
            <a:extLst>
              <a:ext uri="{FF2B5EF4-FFF2-40B4-BE49-F238E27FC236}">
                <a16:creationId xmlns:a16="http://schemas.microsoft.com/office/drawing/2014/main" id="{83DB69EE-A861-9FC9-5A57-22D50EE8F7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109" y="1517414"/>
            <a:ext cx="1976093" cy="2641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90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F7CD0-A018-6F40-53D0-EBC20A46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dot&#10;&#10;AI-generated content may be incorrect.">
            <a:extLst>
              <a:ext uri="{FF2B5EF4-FFF2-40B4-BE49-F238E27FC236}">
                <a16:creationId xmlns:a16="http://schemas.microsoft.com/office/drawing/2014/main" id="{03378447-48B3-2A61-E7C5-9B6BC6EC99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167" y="636633"/>
            <a:ext cx="7131665" cy="3870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060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5C39-3D18-6C69-81BF-97602731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141D74-9F17-C567-FFEB-DFF41E08129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73493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What challenges do computer engineers face?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9CF90E-224B-797E-B416-9857E5E3722F}"/>
              </a:ext>
            </a:extLst>
          </p:cNvPr>
          <p:cNvSpPr/>
          <p:nvPr/>
        </p:nvSpPr>
        <p:spPr>
          <a:xfrm>
            <a:off x="612569" y="1137837"/>
            <a:ext cx="76744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Deal with unseen complexities (server-scale AI machines,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chiplets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trillions of transistors,…)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Application-specific architectures for entirely new workloads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 barriers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Shorter time to market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Drastically increased need to keep up with state-of-the-art technological developments across the entire compute stack.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Ethical issues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3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C29E8-F69F-9917-6AAF-344F07632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92BDB1-B3C0-1C73-88DF-AD18B64DA7D3}"/>
              </a:ext>
            </a:extLst>
          </p:cNvPr>
          <p:cNvSpPr txBox="1"/>
          <p:nvPr/>
        </p:nvSpPr>
        <p:spPr>
          <a:xfrm>
            <a:off x="0" y="419954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https://www.reuters.com/technology/artificial-intelligence/synopsys-lays-out-strategy-ai-agents-design-computer-chips-2025-03-19/</a:t>
            </a:r>
            <a:r>
              <a:rPr lang="en-US" sz="1200" dirty="0"/>
              <a:t> </a:t>
            </a:r>
          </a:p>
        </p:txBody>
      </p:sp>
      <p:pic>
        <p:nvPicPr>
          <p:cNvPr id="3" name="Picture 2" descr="A person standing on a stage&#10;&#10;AI-generated content may be incorrect.">
            <a:extLst>
              <a:ext uri="{FF2B5EF4-FFF2-40B4-BE49-F238E27FC236}">
                <a16:creationId xmlns:a16="http://schemas.microsoft.com/office/drawing/2014/main" id="{308D7E6A-2333-9129-9F8A-C5AC78C5D5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66" y="607522"/>
            <a:ext cx="3924282" cy="3423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FE0A12-7FCC-C827-1AD9-1932266DAC13}"/>
              </a:ext>
            </a:extLst>
          </p:cNvPr>
          <p:cNvSpPr txBox="1"/>
          <p:nvPr/>
        </p:nvSpPr>
        <p:spPr>
          <a:xfrm>
            <a:off x="5072743" y="607522"/>
            <a:ext cx="37882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404040"/>
                </a:solidFill>
                <a:effectLst/>
                <a:latin typeface="knowledge-regular"/>
              </a:rPr>
              <a:t>“[…] shift from designing single chips to AI server systems with hundreds or even thousands of chips in them while aiming to release a new server each year”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2BBDC-BC0A-6D74-91F3-66C32DFBA2B3}"/>
              </a:ext>
            </a:extLst>
          </p:cNvPr>
          <p:cNvSpPr txBox="1"/>
          <p:nvPr/>
        </p:nvSpPr>
        <p:spPr>
          <a:xfrm>
            <a:off x="5072743" y="1684740"/>
            <a:ext cx="37882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404040"/>
                </a:solidFill>
                <a:effectLst/>
                <a:latin typeface="knowledge-regular"/>
              </a:rPr>
              <a:t>"These are very complex and difficult to design," Ghazi said of new AI computers. "The pressure engineers are feeling today is not only complexity, </a:t>
            </a:r>
            <a:r>
              <a:rPr lang="en-US" sz="1600" b="1" i="0" dirty="0">
                <a:solidFill>
                  <a:srgbClr val="404040"/>
                </a:solidFill>
                <a:effectLst/>
                <a:latin typeface="knowledge-regular"/>
              </a:rPr>
              <a:t>it is complexity and the pace by when they need to deliver these products, as well as the cost</a:t>
            </a:r>
            <a:r>
              <a:rPr lang="en-US" sz="1600" b="0" i="0" dirty="0">
                <a:solidFill>
                  <a:srgbClr val="404040"/>
                </a:solidFill>
                <a:effectLst/>
                <a:latin typeface="knowledge-regular"/>
              </a:rPr>
              <a:t>."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54515-3337-18D7-8C8C-99DBACC26466}"/>
              </a:ext>
            </a:extLst>
          </p:cNvPr>
          <p:cNvSpPr txBox="1"/>
          <p:nvPr/>
        </p:nvSpPr>
        <p:spPr>
          <a:xfrm>
            <a:off x="5072743" y="3221699"/>
            <a:ext cx="37882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404040"/>
                </a:solidFill>
                <a:effectLst/>
                <a:latin typeface="knowledge-regular"/>
              </a:rPr>
              <a:t>AgentEngineer</a:t>
            </a:r>
            <a:r>
              <a:rPr lang="en-US" dirty="0">
                <a:solidFill>
                  <a:srgbClr val="404040"/>
                </a:solidFill>
                <a:latin typeface="knowledge-regular"/>
              </a:rPr>
              <a:t>: an </a:t>
            </a:r>
            <a:r>
              <a:rPr lang="en-US" b="0" i="0" dirty="0">
                <a:solidFill>
                  <a:srgbClr val="404040"/>
                </a:solidFill>
                <a:effectLst/>
                <a:latin typeface="knowledge-regular"/>
              </a:rPr>
              <a:t>"agent" that a human engineer can give instructions to.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78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09168-6C15-E0AE-6828-550CC50F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2E1132-75D3-D86A-B693-CFDA801F3BE9}"/>
              </a:ext>
            </a:extLst>
          </p:cNvPr>
          <p:cNvSpPr txBox="1"/>
          <p:nvPr/>
        </p:nvSpPr>
        <p:spPr>
          <a:xfrm>
            <a:off x="0" y="419954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https://semiengineering.com/first-time-silicon-success-plummets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A screenshot of a purple screen&#10;&#10;AI-generated content may be incorrect.">
            <a:extLst>
              <a:ext uri="{FF2B5EF4-FFF2-40B4-BE49-F238E27FC236}">
                <a16:creationId xmlns:a16="http://schemas.microsoft.com/office/drawing/2014/main" id="{759DDC67-5227-4A1A-5AF7-9D163632777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002" y="626138"/>
            <a:ext cx="5555993" cy="3182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C5FB7-1A76-276A-9520-F1AE372F4F2C}"/>
              </a:ext>
            </a:extLst>
          </p:cNvPr>
          <p:cNvSpPr txBox="1"/>
          <p:nvPr/>
        </p:nvSpPr>
        <p:spPr>
          <a:xfrm>
            <a:off x="0" y="3850079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3E3E3E"/>
                </a:solidFill>
                <a:effectLst/>
                <a:latin typeface="Open Sans" panose="020F0502020204030204" pitchFamily="34" charset="0"/>
              </a:rPr>
              <a:t>Evolution from generative to agentic AI. Source: Synopsys/SNUG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683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F7F26-BCDE-E87B-F082-074FF57FC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8BE82C-99F0-C82D-1F34-346BE7293D6F}"/>
              </a:ext>
            </a:extLst>
          </p:cNvPr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328F4D-D742-7B78-685D-CDC5E97DE819}"/>
              </a:ext>
            </a:extLst>
          </p:cNvPr>
          <p:cNvSpPr txBox="1">
            <a:spLocks noChangeArrowheads="1"/>
          </p:cNvSpPr>
          <p:nvPr/>
        </p:nvSpPr>
        <p:spPr>
          <a:xfrm>
            <a:off x="4778828" y="478971"/>
            <a:ext cx="4245428" cy="12954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From LLMs to</a:t>
            </a:r>
          </a:p>
          <a:p>
            <a:pPr algn="l"/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Agentic Systems  </a:t>
            </a:r>
          </a:p>
        </p:txBody>
      </p:sp>
      <p:pic>
        <p:nvPicPr>
          <p:cNvPr id="4" name="Picture 3" descr="A diagram of a mind map&#10;&#10;AI-generated content may be incorrect.">
            <a:extLst>
              <a:ext uri="{FF2B5EF4-FFF2-40B4-BE49-F238E27FC236}">
                <a16:creationId xmlns:a16="http://schemas.microsoft.com/office/drawing/2014/main" id="{BA821F5D-613C-D308-68E6-F47CD4CB74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99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number of designs that are automatically correct and manufacturing is decrepiting&#10;&#10;AI-generated content may be incorrect.">
            <a:extLst>
              <a:ext uri="{FF2B5EF4-FFF2-40B4-BE49-F238E27FC236}">
                <a16:creationId xmlns:a16="http://schemas.microsoft.com/office/drawing/2014/main" id="{81F9DEB6-6FC1-06C9-0722-A8F0C61634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9" y="805458"/>
            <a:ext cx="3614736" cy="3532583"/>
          </a:xfrm>
          <a:prstGeom prst="rect">
            <a:avLst/>
          </a:prstGeom>
        </p:spPr>
      </p:pic>
      <p:pic>
        <p:nvPicPr>
          <p:cNvPr id="4" name="Picture 3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F276CD85-15BC-DB37-F3B9-4E50029B78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235" y="805458"/>
            <a:ext cx="3614736" cy="3113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C9E56-C601-9707-B256-CD3581258748}"/>
              </a:ext>
            </a:extLst>
          </p:cNvPr>
          <p:cNvSpPr txBox="1"/>
          <p:nvPr/>
        </p:nvSpPr>
        <p:spPr>
          <a:xfrm>
            <a:off x="0" y="4199541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https://semiengineering.com/first-time-silicon-success-plummets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88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67DE4-BFF2-A6D8-886C-827DC7A6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34813661-AA98-309D-3277-1B1D93B278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36" y="104742"/>
            <a:ext cx="7772400" cy="4934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CDEA3B-D057-5D6F-61D1-D6DB07FB79D3}"/>
              </a:ext>
            </a:extLst>
          </p:cNvPr>
          <p:cNvSpPr txBox="1"/>
          <p:nvPr/>
        </p:nvSpPr>
        <p:spPr>
          <a:xfrm>
            <a:off x="571602" y="419785"/>
            <a:ext cx="7772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hlinkClick r:id="rId4"/>
              </a:rPr>
              <a:t>https://www.nytimes.com/2025/03/14/technology/why-im-feeling-the-agi.html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245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3581C-5B15-5A76-1EB0-A6A87DB9E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A77213-D3DC-9D3D-9B06-A37F640B67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1541" y="427529"/>
            <a:ext cx="4700918" cy="4288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667C35-6707-F6A2-AFC7-F4C2DC817422}"/>
              </a:ext>
            </a:extLst>
          </p:cNvPr>
          <p:cNvSpPr txBox="1"/>
          <p:nvPr/>
        </p:nvSpPr>
        <p:spPr>
          <a:xfrm>
            <a:off x="0" y="4129565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www.bbc.com</a:t>
            </a:r>
            <a:r>
              <a:rPr lang="en-US" sz="1400" dirty="0">
                <a:solidFill>
                  <a:schemeClr val="bg1"/>
                </a:solidFill>
              </a:rPr>
              <a:t>/news/articles/c0kgydkr516o</a:t>
            </a:r>
          </a:p>
        </p:txBody>
      </p:sp>
    </p:spTree>
    <p:extLst>
      <p:ext uri="{BB962C8B-B14F-4D97-AF65-F5344CB8AC3E}">
        <p14:creationId xmlns:p14="http://schemas.microsoft.com/office/powerpoint/2010/main" val="144154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756BD-F74E-0D24-7416-F9A54342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7DE8CD-11B3-1762-4FC6-095DB630FEC5}"/>
              </a:ext>
            </a:extLst>
          </p:cNvPr>
          <p:cNvSpPr txBox="1"/>
          <p:nvPr/>
        </p:nvSpPr>
        <p:spPr>
          <a:xfrm>
            <a:off x="0" y="424339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https://www.nytimes.com/2025/03/29/opinion/ai-tech-innovation.html</a:t>
            </a:r>
            <a:r>
              <a:rPr lang="en-US" sz="1400" dirty="0"/>
              <a:t> </a:t>
            </a:r>
          </a:p>
        </p:txBody>
      </p:sp>
      <p:pic>
        <p:nvPicPr>
          <p:cNvPr id="7" name="Picture 6" descr="A stack of papers on a yellow background&#10;&#10;AI-generated content may be incorrect.">
            <a:extLst>
              <a:ext uri="{FF2B5EF4-FFF2-40B4-BE49-F238E27FC236}">
                <a16:creationId xmlns:a16="http://schemas.microsoft.com/office/drawing/2014/main" id="{838AEE24-35E1-B905-EBE2-E262F1AA5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47" y="679418"/>
            <a:ext cx="2494470" cy="34680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EBA9E2-D9D5-DC17-1E5A-26021CE27311}"/>
              </a:ext>
            </a:extLst>
          </p:cNvPr>
          <p:cNvSpPr txBox="1"/>
          <p:nvPr/>
        </p:nvSpPr>
        <p:spPr>
          <a:xfrm>
            <a:off x="3715445" y="828388"/>
            <a:ext cx="47725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LLMs prevent you from thinking and writing.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can’t just learn how to craft a prompt for an A.I. chatbot without first having the experience, exposure and, yes, education to know what the heck you are doing.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Learning is a messy, nonlinear human development process that resists efficiency. A.I. cannot replace it.</a:t>
            </a:r>
          </a:p>
        </p:txBody>
      </p:sp>
    </p:spTree>
    <p:extLst>
      <p:ext uri="{BB962C8B-B14F-4D97-AF65-F5344CB8AC3E}">
        <p14:creationId xmlns:p14="http://schemas.microsoft.com/office/powerpoint/2010/main" val="57503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C2F1-AAC7-ECAB-984F-1001EC9F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holding a book&#10;&#10;AI-generated content may be incorrect.">
            <a:extLst>
              <a:ext uri="{FF2B5EF4-FFF2-40B4-BE49-F238E27FC236}">
                <a16:creationId xmlns:a16="http://schemas.microsoft.com/office/drawing/2014/main" id="{34F41CE2-4C2A-1438-8D1F-CF6EA53023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70062" y="1040344"/>
            <a:ext cx="4403875" cy="3302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95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BA7C9-6DFC-3483-A16F-5F1595F9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EE1F89-1265-9120-9CB3-10925EF5A1CA}"/>
              </a:ext>
            </a:extLst>
          </p:cNvPr>
          <p:cNvSpPr txBox="1"/>
          <p:nvPr/>
        </p:nvSpPr>
        <p:spPr>
          <a:xfrm>
            <a:off x="0" y="424339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https://papers.ssrn.com/sol3/papers.cfm?abstract_id=5104064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4A9D2-CD35-9412-9625-98AA1B96D225}"/>
              </a:ext>
            </a:extLst>
          </p:cNvPr>
          <p:cNvSpPr txBox="1"/>
          <p:nvPr/>
        </p:nvSpPr>
        <p:spPr>
          <a:xfrm>
            <a:off x="4571999" y="828388"/>
            <a:ext cx="3916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LLMs leads to developing shallower knowledge compared to standard web search.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”Processed" knowledge delivered to the learner, even if perfectly summarized, will often lead to shallower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Active learning is the best learning.</a:t>
            </a:r>
          </a:p>
        </p:txBody>
      </p:sp>
      <p:pic>
        <p:nvPicPr>
          <p:cNvPr id="3" name="Picture 2" descr="A screenshot of a research paper&#10;&#10;AI-generated content may be incorrect.">
            <a:extLst>
              <a:ext uri="{FF2B5EF4-FFF2-40B4-BE49-F238E27FC236}">
                <a16:creationId xmlns:a16="http://schemas.microsoft.com/office/drawing/2014/main" id="{1313632A-7CF2-4141-E732-0FF6B2157D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41" y="739930"/>
            <a:ext cx="4063924" cy="32585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793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A4EA-78ED-5CAF-4609-45F0E4560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holding a box of stuff&#10;&#10;AI-generated content may be incorrect.">
            <a:extLst>
              <a:ext uri="{FF2B5EF4-FFF2-40B4-BE49-F238E27FC236}">
                <a16:creationId xmlns:a16="http://schemas.microsoft.com/office/drawing/2014/main" id="{6A599E7B-901C-5023-5A4D-7287DAD672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805" y="635904"/>
            <a:ext cx="5654390" cy="3489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85040A-F920-4A64-491A-6E9FA781D8EB}"/>
              </a:ext>
            </a:extLst>
          </p:cNvPr>
          <p:cNvSpPr txBox="1"/>
          <p:nvPr/>
        </p:nvSpPr>
        <p:spPr>
          <a:xfrm>
            <a:off x="0" y="4125686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https://www.nytimes.com/2025/03/25/business/economy/white-collar-layoffs.html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01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carbon dioxide emissions&#10;&#10;Description automatically generated">
            <a:extLst>
              <a:ext uri="{FF2B5EF4-FFF2-40B4-BE49-F238E27FC236}">
                <a16:creationId xmlns:a16="http://schemas.microsoft.com/office/drawing/2014/main" id="{E1DC11FF-D024-115A-9BF7-34D9BFA9E6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755" y="550015"/>
            <a:ext cx="5790490" cy="3854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405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CF2D8980-B42A-527D-3493-CCFAC72609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1414">
            <a:off x="5143149" y="1071912"/>
            <a:ext cx="3399184" cy="26157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D84E0C34-89A2-BAFD-9681-852760AA2F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87" y="781484"/>
            <a:ext cx="4599501" cy="35659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692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7DA6E-B5A3-D71F-B258-CFBF99115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various types of vehicles&#10;&#10;AI-generated content may be incorrect.">
            <a:extLst>
              <a:ext uri="{FF2B5EF4-FFF2-40B4-BE49-F238E27FC236}">
                <a16:creationId xmlns:a16="http://schemas.microsoft.com/office/drawing/2014/main" id="{1E957507-D7E4-6812-218D-615F5070A6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746" y="703221"/>
            <a:ext cx="4556508" cy="37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1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ater drop on a green background&#10;&#10;Description automatically generated">
            <a:extLst>
              <a:ext uri="{FF2B5EF4-FFF2-40B4-BE49-F238E27FC236}">
                <a16:creationId xmlns:a16="http://schemas.microsoft.com/office/drawing/2014/main" id="{1B2C4AD4-11A8-3CDB-16AE-F074573407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13" y="889591"/>
            <a:ext cx="4341091" cy="27099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EA198A-3827-B145-CC97-6EA594D24DAA}"/>
              </a:ext>
            </a:extLst>
          </p:cNvPr>
          <p:cNvSpPr txBox="1"/>
          <p:nvPr/>
        </p:nvSpPr>
        <p:spPr>
          <a:xfrm>
            <a:off x="399812" y="3704850"/>
            <a:ext cx="4341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dirty="0">
                <a:hlinkClick r:id="rId4"/>
              </a:rPr>
              <a:t>https://wired.me/science/energy/ai-vs-bitcoin-mining-energy</a:t>
            </a:r>
            <a:r>
              <a:rPr lang="en-US" sz="1000" b="0" dirty="0"/>
              <a:t> </a:t>
            </a:r>
          </a:p>
        </p:txBody>
      </p:sp>
      <p:pic>
        <p:nvPicPr>
          <p:cNvPr id="2" name="Picture 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7B337A69-10D8-A676-078E-26AF9DE004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559" y="889591"/>
            <a:ext cx="3431535" cy="27099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3F51B6-1960-CF9A-5D97-BE6FA18F591B}"/>
              </a:ext>
            </a:extLst>
          </p:cNvPr>
          <p:cNvSpPr txBox="1"/>
          <p:nvPr/>
        </p:nvSpPr>
        <p:spPr>
          <a:xfrm>
            <a:off x="5153558" y="3704850"/>
            <a:ext cx="34259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dirty="0">
                <a:hlinkClick r:id="rId6"/>
              </a:rPr>
              <a:t>https://www.oregonlive.com</a:t>
            </a:r>
            <a:r>
              <a:rPr lang="en-US" sz="1000" b="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632182-F892-D6B7-D408-169A5E05EC93}"/>
              </a:ext>
            </a:extLst>
          </p:cNvPr>
          <p:cNvSpPr/>
          <p:nvPr/>
        </p:nvSpPr>
        <p:spPr bwMode="auto">
          <a:xfrm>
            <a:off x="7448190" y="1696864"/>
            <a:ext cx="1131294" cy="18970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15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E022BC-E1F5-4433-22C4-FB021F92448C}"/>
              </a:ext>
            </a:extLst>
          </p:cNvPr>
          <p:cNvSpPr/>
          <p:nvPr/>
        </p:nvSpPr>
        <p:spPr>
          <a:xfrm>
            <a:off x="0" y="4213298"/>
            <a:ext cx="9105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0" dirty="0">
                <a:latin typeface="+mn-lt"/>
              </a:rPr>
              <a:t>Estimated total energy expenditure for computing, directly related to the number of raw bit transitions. Source: SIA/SRC.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5AA4CA31-F523-31A3-0B28-D0326F96A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865" y="589469"/>
            <a:ext cx="5754922" cy="3520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246FDB51-FF09-2309-22A1-75AA63D85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532" y="775605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 dirty="0"/>
              <a:t>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4113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02CC7-8747-8244-918B-9D2C4C66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1AD530-17A9-6220-3C3F-96BAEF884D8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099519"/>
            <a:ext cx="9144000" cy="213205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Progress in AI/ML is currently largely dependent </a:t>
            </a:r>
          </a:p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on advances in hardware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79970-D54B-6332-45B3-7A9E3CCCD620}"/>
              </a:ext>
            </a:extLst>
          </p:cNvPr>
          <p:cNvSpPr txBox="1"/>
          <p:nvPr/>
        </p:nvSpPr>
        <p:spPr>
          <a:xfrm>
            <a:off x="0" y="335713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Thus this course.</a:t>
            </a:r>
          </a:p>
          <a:p>
            <a:pPr algn="ctr"/>
            <a:r>
              <a:rPr lang="en-US" b="1" dirty="0"/>
              <a:t>Thus why this is a timely topic of interest to any computer engineer.</a:t>
            </a:r>
          </a:p>
        </p:txBody>
      </p:sp>
    </p:spTree>
    <p:extLst>
      <p:ext uri="{BB962C8B-B14F-4D97-AF65-F5344CB8AC3E}">
        <p14:creationId xmlns:p14="http://schemas.microsoft.com/office/powerpoint/2010/main" val="225926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6FF62-D428-9CC8-BEC0-8A2F0CD23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F34241C-CD41-8579-5619-3272A486568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18408"/>
            <a:ext cx="9144000" cy="46434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45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Co-design</a:t>
            </a:r>
          </a:p>
        </p:txBody>
      </p:sp>
      <p:pic>
        <p:nvPicPr>
          <p:cNvPr id="4" name="Picture 3" descr="A diagram of a circular diagram&#10;&#10;AI-generated content may be incorrect.">
            <a:extLst>
              <a:ext uri="{FF2B5EF4-FFF2-40B4-BE49-F238E27FC236}">
                <a16:creationId xmlns:a16="http://schemas.microsoft.com/office/drawing/2014/main" id="{464CFB0C-61F5-4816-6CB3-C0D82E5102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282" y="1087299"/>
            <a:ext cx="7292702" cy="3168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1AB307-AB18-41AD-0013-4AD1AFED0004}"/>
              </a:ext>
            </a:extLst>
          </p:cNvPr>
          <p:cNvSpPr txBox="1"/>
          <p:nvPr/>
        </p:nvSpPr>
        <p:spPr>
          <a:xfrm>
            <a:off x="-1014016" y="4276136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https://coinflipscomputing.org</a:t>
            </a:r>
            <a:r>
              <a:rPr lang="en-US" sz="1200" dirty="0"/>
              <a:t> </a:t>
            </a:r>
          </a:p>
        </p:txBody>
      </p:sp>
      <p:pic>
        <p:nvPicPr>
          <p:cNvPr id="8" name="Picture 7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FF2415AB-0EBA-E84C-6E7C-0AB86022335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020" y="4056201"/>
            <a:ext cx="1662850" cy="792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532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7" descr="commodore_64">
            <a:extLst>
              <a:ext uri="{FF2B5EF4-FFF2-40B4-BE49-F238E27FC236}">
                <a16:creationId xmlns:a16="http://schemas.microsoft.com/office/drawing/2014/main" id="{7D105A3D-A531-E786-E7D9-AE7A7511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5260" y="1354931"/>
            <a:ext cx="2461022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10">
            <a:extLst>
              <a:ext uri="{FF2B5EF4-FFF2-40B4-BE49-F238E27FC236}">
                <a16:creationId xmlns:a16="http://schemas.microsoft.com/office/drawing/2014/main" id="{FC384B56-251F-AF11-7DEE-0B8F1EFDA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2879" y="3606403"/>
            <a:ext cx="180617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1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1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1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1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/>
              <a:t>1982</a:t>
            </a:r>
          </a:p>
        </p:txBody>
      </p:sp>
      <p:pic>
        <p:nvPicPr>
          <p:cNvPr id="10245" name="Picture 11" descr="readerInDoorFrame">
            <a:extLst>
              <a:ext uri="{FF2B5EF4-FFF2-40B4-BE49-F238E27FC236}">
                <a16:creationId xmlns:a16="http://schemas.microsoft.com/office/drawing/2014/main" id="{852E0916-1D94-127E-6046-17DEC669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379" y="1443038"/>
            <a:ext cx="1551384" cy="225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8" name="Picture 12" descr="tagInLabel">
            <a:extLst>
              <a:ext uri="{FF2B5EF4-FFF2-40B4-BE49-F238E27FC236}">
                <a16:creationId xmlns:a16="http://schemas.microsoft.com/office/drawing/2014/main" id="{1EB7BE8E-3242-4559-41D3-0E0A9388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982" y="1801416"/>
            <a:ext cx="1073944" cy="80843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Rectangle 13">
            <a:extLst>
              <a:ext uri="{FF2B5EF4-FFF2-40B4-BE49-F238E27FC236}">
                <a16:creationId xmlns:a16="http://schemas.microsoft.com/office/drawing/2014/main" id="{1F705C57-4D51-4B85-F551-CE03EC419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344" y="3663553"/>
            <a:ext cx="223242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1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1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1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1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/>
              <a:t>Same amount of memory!</a:t>
            </a:r>
          </a:p>
        </p:txBody>
      </p:sp>
      <p:sp>
        <p:nvSpPr>
          <p:cNvPr id="10248" name="Rectangle 8">
            <a:extLst>
              <a:ext uri="{FF2B5EF4-FFF2-40B4-BE49-F238E27FC236}">
                <a16:creationId xmlns:a16="http://schemas.microsoft.com/office/drawing/2014/main" id="{4285A892-62E2-502B-07FF-077FD813D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116" y="2641998"/>
            <a:ext cx="20538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1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1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1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1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0"/>
              <a:t>Radio-frequency identification (RFID) tag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C8F5807-8D35-13D2-CF5D-DF182D6C1594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153846"/>
            <a:ext cx="9143999" cy="920917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Commodore C64</a:t>
            </a:r>
          </a:p>
        </p:txBody>
      </p:sp>
    </p:spTree>
    <p:extLst>
      <p:ext uri="{BB962C8B-B14F-4D97-AF65-F5344CB8AC3E}">
        <p14:creationId xmlns:p14="http://schemas.microsoft.com/office/powerpoint/2010/main" val="158719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F665D-BC0D-7819-2B9F-AC5BB889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9409718-3F5D-EE51-5202-DB998C5FA6F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60492"/>
            <a:ext cx="9143999" cy="92091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The way we build, program, and use computers has </a:t>
            </a:r>
          </a:p>
          <a:p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  <a:ea typeface="ＭＳ Ｐゴシック" panose="020B0600070205080204" pitchFamily="34" charset="-128"/>
              </a:rPr>
              <a:t>fundamentally changed</a:t>
            </a:r>
          </a:p>
        </p:txBody>
      </p:sp>
      <p:pic>
        <p:nvPicPr>
          <p:cNvPr id="4" name="Picture 3" descr="A computer with a monitor and a keyboard&#10;&#10;AI-generated content may be incorrect.">
            <a:extLst>
              <a:ext uri="{FF2B5EF4-FFF2-40B4-BE49-F238E27FC236}">
                <a16:creationId xmlns:a16="http://schemas.microsoft.com/office/drawing/2014/main" id="{CF89FA2A-E642-B684-46E3-41921517AA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575" y="1475911"/>
            <a:ext cx="3224715" cy="26350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968F9-3B26-C655-1D93-356B567058CA}"/>
              </a:ext>
            </a:extLst>
          </p:cNvPr>
          <p:cNvSpPr txBox="1"/>
          <p:nvPr/>
        </p:nvSpPr>
        <p:spPr>
          <a:xfrm>
            <a:off x="1933901" y="4221971"/>
            <a:ext cx="529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MOS 6510, 1 MHz, 64 kB RAM, ~9000 transistors</a:t>
            </a:r>
          </a:p>
        </p:txBody>
      </p:sp>
      <p:pic>
        <p:nvPicPr>
          <p:cNvPr id="8" name="Picture 7" descr="A close-up of a computer&#10;&#10;AI-generated content may be incorrect.">
            <a:extLst>
              <a:ext uri="{FF2B5EF4-FFF2-40B4-BE49-F238E27FC236}">
                <a16:creationId xmlns:a16="http://schemas.microsoft.com/office/drawing/2014/main" id="{92F38964-A06C-EEF9-0DE6-CBFFA00409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651" y="1492918"/>
            <a:ext cx="3490725" cy="26180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13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5" descr="kitchenaid-kmtt200-toaster.jpg">
            <a:extLst>
              <a:ext uri="{FF2B5EF4-FFF2-40B4-BE49-F238E27FC236}">
                <a16:creationId xmlns:a16="http://schemas.microsoft.com/office/drawing/2014/main" id="{19F1FF1A-17A0-E98B-FB4E-339670CF98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0157" y="1254919"/>
            <a:ext cx="2394347" cy="23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7" descr="Toaster-centenary_1375042c.jpg">
            <a:extLst>
              <a:ext uri="{FF2B5EF4-FFF2-40B4-BE49-F238E27FC236}">
                <a16:creationId xmlns:a16="http://schemas.microsoft.com/office/drawing/2014/main" id="{A5C52D96-4611-678C-22BE-62764B34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3069" y="1496617"/>
            <a:ext cx="2956322" cy="18502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9191" y="1465898"/>
            <a:ext cx="2310265" cy="248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875" y="531199"/>
            <a:ext cx="2292898" cy="625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E01976-3D20-A306-4CB5-7123BBE67E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595" y="1465898"/>
            <a:ext cx="231026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6">
            <a:extLst>
              <a:ext uri="{FF2B5EF4-FFF2-40B4-BE49-F238E27FC236}">
                <a16:creationId xmlns:a16="http://schemas.microsoft.com/office/drawing/2014/main" id="{CB294021-C29F-2A4E-3F00-330B190E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754899"/>
            <a:ext cx="68746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1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1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1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1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/>
              <a:t>Miniaturization: the cornerstone of progress in computer science</a:t>
            </a:r>
          </a:p>
        </p:txBody>
      </p:sp>
      <p:sp>
        <p:nvSpPr>
          <p:cNvPr id="13314" name="Rectangle 8">
            <a:extLst>
              <a:ext uri="{FF2B5EF4-FFF2-40B4-BE49-F238E27FC236}">
                <a16:creationId xmlns:a16="http://schemas.microsoft.com/office/drawing/2014/main" id="{F632B5DE-A660-D5FE-4309-DD2F6BE06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2828"/>
            <a:ext cx="68580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50000"/>
              </a:spcBef>
              <a:buClr>
                <a:srgbClr val="24459C"/>
              </a:buClr>
              <a:buSzPct val="110000"/>
              <a:buFont typeface="Times" pitchFamily="1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buFont typeface="Times" pitchFamily="1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Font typeface="Times" pitchFamily="1" charset="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Font typeface="Times" pitchFamily="1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Font typeface="Times" pitchFamily="1" charset="0"/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 dirty="0">
                <a:solidFill>
                  <a:srgbClr val="24459C"/>
                </a:solidFill>
              </a:rPr>
              <a:t>Smaller </a:t>
            </a:r>
            <a:r>
              <a:rPr lang="en-US" altLang="en-US" sz="180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  <a:r>
              <a:rPr lang="en-US" altLang="en-US" sz="150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  <a:r>
              <a:rPr lang="en-US" altLang="en-US" sz="150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  <a:r>
              <a:rPr lang="en-US" altLang="en-US" sz="135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  <a:r>
              <a:rPr lang="en-US" altLang="en-US" sz="120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  <a:r>
              <a:rPr lang="en-US" altLang="en-US" sz="105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  <a:r>
              <a:rPr lang="en-US" altLang="en-US" sz="900" dirty="0">
                <a:solidFill>
                  <a:srgbClr val="24459C"/>
                </a:solidFill>
              </a:rPr>
              <a:t>smaller </a:t>
            </a:r>
            <a:r>
              <a:rPr lang="en-US" altLang="en-US" sz="750" dirty="0">
                <a:solidFill>
                  <a:srgbClr val="24459C"/>
                </a:solidFill>
              </a:rPr>
              <a:t>smaller</a:t>
            </a:r>
            <a:r>
              <a:rPr lang="en-US" altLang="en-US" sz="2100" dirty="0">
                <a:solidFill>
                  <a:srgbClr val="24459C"/>
                </a:solidFill>
              </a:rPr>
              <a:t> </a:t>
            </a:r>
          </a:p>
        </p:txBody>
      </p:sp>
      <p:pic>
        <p:nvPicPr>
          <p:cNvPr id="13315" name="Picture 4" descr="Chart&#10;&#10;Description automatically generated">
            <a:extLst>
              <a:ext uri="{FF2B5EF4-FFF2-40B4-BE49-F238E27FC236}">
                <a16:creationId xmlns:a16="http://schemas.microsoft.com/office/drawing/2014/main" id="{32E87AD9-D57B-0D88-1030-F81C7862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2860" y="1022881"/>
            <a:ext cx="53149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66757-F839-6A8E-A3BC-80F32847D660}"/>
              </a:ext>
            </a:extLst>
          </p:cNvPr>
          <p:cNvSpPr txBox="1"/>
          <p:nvPr/>
        </p:nvSpPr>
        <p:spPr>
          <a:xfrm rot="16200000">
            <a:off x="6896653" y="4012309"/>
            <a:ext cx="878767" cy="2135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88" b="0" dirty="0"/>
              <a:t>IEEE Spectrum</a:t>
            </a:r>
          </a:p>
        </p:txBody>
      </p:sp>
      <p:sp>
        <p:nvSpPr>
          <p:cNvPr id="39" name="Text Box 9">
            <a:extLst>
              <a:ext uri="{FF2B5EF4-FFF2-40B4-BE49-F238E27FC236}">
                <a16:creationId xmlns:a16="http://schemas.microsoft.com/office/drawing/2014/main" id="{0D533033-ECAC-AE6A-7FDC-E7871A293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041" y="2865969"/>
            <a:ext cx="2012089" cy="276999"/>
          </a:xfrm>
          <a:prstGeom prst="rect">
            <a:avLst/>
          </a:prstGeom>
          <a:solidFill>
            <a:srgbClr val="E3C60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Arial" pitchFamily="-108" charset="0"/>
                <a:ea typeface="+mn-ea"/>
              </a:rPr>
              <a:t>1000x smaller than a hair</a:t>
            </a:r>
          </a:p>
        </p:txBody>
      </p:sp>
      <p:sp>
        <p:nvSpPr>
          <p:cNvPr id="13318" name="Line 10">
            <a:extLst>
              <a:ext uri="{FF2B5EF4-FFF2-40B4-BE49-F238E27FC236}">
                <a16:creationId xmlns:a16="http://schemas.microsoft.com/office/drawing/2014/main" id="{E703AD22-77F4-4244-594F-B164386EA6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3135" y="3119573"/>
            <a:ext cx="153590" cy="48815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319" name="TextBox 40">
            <a:extLst>
              <a:ext uri="{FF2B5EF4-FFF2-40B4-BE49-F238E27FC236}">
                <a16:creationId xmlns:a16="http://schemas.microsoft.com/office/drawing/2014/main" id="{99208AC6-DE59-2355-9326-E64CDE1579B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05992" y="2431004"/>
            <a:ext cx="24753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/>
              <a:t>Feature size of transistors [nm]</a:t>
            </a:r>
            <a:endParaRPr lang="en-US" altLang="en-US" sz="900"/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1D238773-4F11-8EC9-6F7F-C3F810BDF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194" y="3266019"/>
            <a:ext cx="2140330" cy="276999"/>
          </a:xfrm>
          <a:prstGeom prst="rect">
            <a:avLst/>
          </a:prstGeom>
          <a:solidFill>
            <a:srgbClr val="E3C60D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rotWithShape="0">
              <a:srgbClr val="808080">
                <a:alpha val="42998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Arial" pitchFamily="-108" charset="0"/>
                <a:ea typeface="+mn-ea"/>
              </a:rPr>
              <a:t>10,000x smaller than a hair</a:t>
            </a:r>
          </a:p>
        </p:txBody>
      </p:sp>
      <p:sp>
        <p:nvSpPr>
          <p:cNvPr id="13321" name="Line 10">
            <a:extLst>
              <a:ext uri="{FF2B5EF4-FFF2-40B4-BE49-F238E27FC236}">
                <a16:creationId xmlns:a16="http://schemas.microsoft.com/office/drawing/2014/main" id="{266B53CE-D86D-0A3B-2497-A21E427C4B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6819" y="3619635"/>
            <a:ext cx="104775" cy="198834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transistors on a white background&#10;&#10;Description automatically generated">
            <a:extLst>
              <a:ext uri="{FF2B5EF4-FFF2-40B4-BE49-F238E27FC236}">
                <a16:creationId xmlns:a16="http://schemas.microsoft.com/office/drawing/2014/main" id="{8DEA62A2-9D98-FD6B-C1F4-E93F9221D7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40" y="516763"/>
            <a:ext cx="5472920" cy="3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4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5375</TotalTime>
  <Words>864</Words>
  <Application>Microsoft Macintosh PowerPoint</Application>
  <PresentationFormat>On-screen Show (16:9)</PresentationFormat>
  <Paragraphs>132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knowledge-regular</vt:lpstr>
      <vt:lpstr>Open Sans</vt:lpstr>
      <vt:lpstr>Symbol</vt:lpstr>
      <vt:lpstr>Times</vt:lpstr>
      <vt:lpstr>Verdana-Bold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Microsoft Office User</dc:creator>
  <cp:lastModifiedBy>Christof Teuscher</cp:lastModifiedBy>
  <cp:revision>193</cp:revision>
  <cp:lastPrinted>2020-09-27T23:07:26Z</cp:lastPrinted>
  <dcterms:created xsi:type="dcterms:W3CDTF">2020-09-27T22:07:31Z</dcterms:created>
  <dcterms:modified xsi:type="dcterms:W3CDTF">2025-08-14T17:01:48Z</dcterms:modified>
</cp:coreProperties>
</file>